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56" r:id="rId2"/>
    <p:sldId id="257" r:id="rId3"/>
    <p:sldId id="276" r:id="rId4"/>
    <p:sldId id="277" r:id="rId5"/>
    <p:sldId id="282" r:id="rId6"/>
    <p:sldId id="284" r:id="rId7"/>
    <p:sldId id="285" r:id="rId8"/>
    <p:sldId id="286" r:id="rId9"/>
    <p:sldId id="292" r:id="rId10"/>
    <p:sldId id="293" r:id="rId11"/>
    <p:sldId id="275" r:id="rId12"/>
    <p:sldId id="289" r:id="rId13"/>
    <p:sldId id="288" r:id="rId14"/>
    <p:sldId id="294" r:id="rId15"/>
    <p:sldId id="271" r:id="rId16"/>
    <p:sldId id="290" r:id="rId17"/>
    <p:sldId id="300" r:id="rId18"/>
    <p:sldId id="301" r:id="rId19"/>
    <p:sldId id="272" r:id="rId20"/>
    <p:sldId id="273" r:id="rId21"/>
    <p:sldId id="274" r:id="rId22"/>
    <p:sldId id="295" r:id="rId23"/>
    <p:sldId id="291" r:id="rId24"/>
    <p:sldId id="296" r:id="rId25"/>
    <p:sldId id="297" r:id="rId26"/>
    <p:sldId id="299" r:id="rId27"/>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24E5473D-2543-40CA-A55F-098C5F293922}">
          <p14:sldIdLst>
            <p14:sldId id="256"/>
            <p14:sldId id="257"/>
            <p14:sldId id="276"/>
            <p14:sldId id="277"/>
            <p14:sldId id="282"/>
            <p14:sldId id="284"/>
            <p14:sldId id="285"/>
            <p14:sldId id="286"/>
            <p14:sldId id="292"/>
            <p14:sldId id="293"/>
            <p14:sldId id="275"/>
            <p14:sldId id="289"/>
            <p14:sldId id="288"/>
            <p14:sldId id="294"/>
            <p14:sldId id="271"/>
            <p14:sldId id="290"/>
            <p14:sldId id="300"/>
            <p14:sldId id="301"/>
            <p14:sldId id="272"/>
            <p14:sldId id="273"/>
            <p14:sldId id="274"/>
            <p14:sldId id="295"/>
            <p14:sldId id="291"/>
            <p14:sldId id="296"/>
            <p14:sldId id="297"/>
            <p14:sldId id="29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9E3"/>
    <a:srgbClr val="FDB913"/>
    <a:srgbClr val="C616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953" autoAdjust="0"/>
  </p:normalViewPr>
  <p:slideViewPr>
    <p:cSldViewPr>
      <p:cViewPr varScale="1">
        <p:scale>
          <a:sx n="97" d="100"/>
          <a:sy n="97" d="100"/>
        </p:scale>
        <p:origin x="2004" y="72"/>
      </p:cViewPr>
      <p:guideLst>
        <p:guide orient="horz" pos="1620"/>
        <p:guide pos="2880"/>
      </p:guideLst>
    </p:cSldViewPr>
  </p:slideViewPr>
  <p:notesTextViewPr>
    <p:cViewPr>
      <p:scale>
        <a:sx n="1" d="1"/>
        <a:sy n="1" d="1"/>
      </p:scale>
      <p:origin x="0" y="0"/>
    </p:cViewPr>
  </p:notesTextViewPr>
  <p:notesViewPr>
    <p:cSldViewPr>
      <p:cViewPr varScale="1">
        <p:scale>
          <a:sx n="62" d="100"/>
          <a:sy n="62" d="100"/>
        </p:scale>
        <p:origin x="-3240" y="-8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B0298-8258-4BB7-9F40-395804E1CE7A}" type="doc">
      <dgm:prSet loTypeId="urn:microsoft.com/office/officeart/2005/8/layout/arrow2" loCatId="process" qsTypeId="urn:microsoft.com/office/officeart/2005/8/quickstyle/simple1" qsCatId="simple" csTypeId="urn:microsoft.com/office/officeart/2005/8/colors/colorful2" csCatId="colorful" phldr="1"/>
      <dgm:spPr/>
      <dgm:t>
        <a:bodyPr/>
        <a:lstStyle/>
        <a:p>
          <a:endParaRPr lang="de-DE"/>
        </a:p>
      </dgm:t>
    </dgm:pt>
    <dgm:pt modelId="{75306163-5A30-4298-A813-3DE10D26BEE1}">
      <dgm:prSet phldrT="[Text]" custT="1"/>
      <dgm:spPr/>
      <dgm:t>
        <a:bodyPr/>
        <a:lstStyle/>
        <a:p>
          <a:r>
            <a:rPr lang="de-DE" sz="2800" b="1" dirty="0">
              <a:latin typeface="Calibri" panose="020F0502020204030204" pitchFamily="34" charset="0"/>
            </a:rPr>
            <a:t>Unbewusste </a:t>
          </a:r>
          <a:r>
            <a:rPr lang="de-DE" sz="2800" b="1" dirty="0">
              <a:solidFill>
                <a:srgbClr val="FF0000"/>
              </a:solidFill>
              <a:latin typeface="Calibri" panose="020F0502020204030204" pitchFamily="34" charset="0"/>
            </a:rPr>
            <a:t>Inkompetenz</a:t>
          </a:r>
        </a:p>
      </dgm:t>
    </dgm:pt>
    <dgm:pt modelId="{86FB460F-7B6C-4D78-8914-131CEC92D663}" type="parTrans" cxnId="{C1E5EC38-C060-42F9-9AC8-4CD4F24A965C}">
      <dgm:prSet/>
      <dgm:spPr/>
      <dgm:t>
        <a:bodyPr/>
        <a:lstStyle/>
        <a:p>
          <a:endParaRPr lang="de-DE"/>
        </a:p>
      </dgm:t>
    </dgm:pt>
    <dgm:pt modelId="{90D251CB-F607-47AF-93EC-0BC9307A8FC1}" type="sibTrans" cxnId="{C1E5EC38-C060-42F9-9AC8-4CD4F24A965C}">
      <dgm:prSet/>
      <dgm:spPr/>
      <dgm:t>
        <a:bodyPr/>
        <a:lstStyle/>
        <a:p>
          <a:endParaRPr lang="de-DE"/>
        </a:p>
      </dgm:t>
    </dgm:pt>
    <dgm:pt modelId="{EBADC09C-A484-49E2-9682-9B7FF00D85A3}">
      <dgm:prSet phldrT="[Text]" custT="1"/>
      <dgm:spPr/>
      <dgm:t>
        <a:bodyPr/>
        <a:lstStyle/>
        <a:p>
          <a:r>
            <a:rPr lang="de-DE" sz="2800" b="1" dirty="0">
              <a:latin typeface="Calibri" panose="020F0502020204030204" pitchFamily="34" charset="0"/>
            </a:rPr>
            <a:t>Bewusste </a:t>
          </a:r>
          <a:r>
            <a:rPr lang="de-DE" sz="2800" b="1" dirty="0">
              <a:solidFill>
                <a:srgbClr val="FF0000"/>
              </a:solidFill>
              <a:latin typeface="Calibri" panose="020F0502020204030204" pitchFamily="34" charset="0"/>
            </a:rPr>
            <a:t>Inkompetenz</a:t>
          </a:r>
        </a:p>
      </dgm:t>
    </dgm:pt>
    <dgm:pt modelId="{5C97DB8C-95DE-4FF4-96D9-06E617FF861D}" type="parTrans" cxnId="{E304FFAD-6EC5-4A1B-8CD4-B3256C2E947C}">
      <dgm:prSet/>
      <dgm:spPr/>
      <dgm:t>
        <a:bodyPr/>
        <a:lstStyle/>
        <a:p>
          <a:endParaRPr lang="de-DE"/>
        </a:p>
      </dgm:t>
    </dgm:pt>
    <dgm:pt modelId="{AA984CD9-39B3-4497-929A-A4BD0684A441}" type="sibTrans" cxnId="{E304FFAD-6EC5-4A1B-8CD4-B3256C2E947C}">
      <dgm:prSet/>
      <dgm:spPr/>
      <dgm:t>
        <a:bodyPr/>
        <a:lstStyle/>
        <a:p>
          <a:endParaRPr lang="de-DE"/>
        </a:p>
      </dgm:t>
    </dgm:pt>
    <dgm:pt modelId="{770BBE57-3C9F-4AF5-8472-8B3512C3F523}">
      <dgm:prSet phldrT="[Text]" custT="1"/>
      <dgm:spPr/>
      <dgm:t>
        <a:bodyPr/>
        <a:lstStyle/>
        <a:p>
          <a:r>
            <a:rPr lang="de-DE" sz="2800" b="1" dirty="0">
              <a:latin typeface="Calibri" panose="020F0502020204030204" pitchFamily="34" charset="0"/>
            </a:rPr>
            <a:t>Bewusste </a:t>
          </a:r>
          <a:r>
            <a:rPr lang="de-DE" sz="2800" b="1" dirty="0">
              <a:solidFill>
                <a:schemeClr val="tx2">
                  <a:lumMod val="50000"/>
                </a:schemeClr>
              </a:solidFill>
              <a:latin typeface="Calibri" panose="020F0502020204030204" pitchFamily="34" charset="0"/>
            </a:rPr>
            <a:t>Kompetenz</a:t>
          </a:r>
        </a:p>
      </dgm:t>
    </dgm:pt>
    <dgm:pt modelId="{35D6737D-E5DB-47A9-BEA3-6032263805CE}" type="parTrans" cxnId="{38254323-94A6-4681-9ABC-4765012B4775}">
      <dgm:prSet/>
      <dgm:spPr/>
      <dgm:t>
        <a:bodyPr/>
        <a:lstStyle/>
        <a:p>
          <a:endParaRPr lang="de-DE"/>
        </a:p>
      </dgm:t>
    </dgm:pt>
    <dgm:pt modelId="{81CE5AF2-7083-41CC-8CC4-0ACFA7279B40}" type="sibTrans" cxnId="{38254323-94A6-4681-9ABC-4765012B4775}">
      <dgm:prSet/>
      <dgm:spPr/>
      <dgm:t>
        <a:bodyPr/>
        <a:lstStyle/>
        <a:p>
          <a:endParaRPr lang="de-DE"/>
        </a:p>
      </dgm:t>
    </dgm:pt>
    <dgm:pt modelId="{1FFB4538-29E7-49C5-979C-BB5699693ABD}">
      <dgm:prSet phldrT="[Text]" custT="1"/>
      <dgm:spPr/>
      <dgm:t>
        <a:bodyPr/>
        <a:lstStyle/>
        <a:p>
          <a:r>
            <a:rPr lang="de-DE" sz="2800" b="1" dirty="0">
              <a:latin typeface="Calibri" panose="020F0502020204030204" pitchFamily="34" charset="0"/>
            </a:rPr>
            <a:t>Unbewusste </a:t>
          </a:r>
          <a:r>
            <a:rPr lang="de-DE" sz="2800" b="1" dirty="0">
              <a:solidFill>
                <a:schemeClr val="tx2">
                  <a:lumMod val="50000"/>
                </a:schemeClr>
              </a:solidFill>
              <a:latin typeface="Calibri" panose="020F0502020204030204" pitchFamily="34" charset="0"/>
            </a:rPr>
            <a:t>Kompetenz</a:t>
          </a:r>
        </a:p>
      </dgm:t>
    </dgm:pt>
    <dgm:pt modelId="{2AABEDC2-04BE-4E1F-8D38-26C2C06E9981}" type="parTrans" cxnId="{86138D63-7F5D-4D97-8496-EA3E96441DF5}">
      <dgm:prSet/>
      <dgm:spPr/>
      <dgm:t>
        <a:bodyPr/>
        <a:lstStyle/>
        <a:p>
          <a:endParaRPr lang="de-DE"/>
        </a:p>
      </dgm:t>
    </dgm:pt>
    <dgm:pt modelId="{A46FE5B6-0267-4C9D-A6B3-BCF952D2D011}" type="sibTrans" cxnId="{86138D63-7F5D-4D97-8496-EA3E96441DF5}">
      <dgm:prSet/>
      <dgm:spPr/>
      <dgm:t>
        <a:bodyPr/>
        <a:lstStyle/>
        <a:p>
          <a:endParaRPr lang="de-DE"/>
        </a:p>
      </dgm:t>
    </dgm:pt>
    <dgm:pt modelId="{A52F61EF-A3ED-4571-B45B-A80E06B0C277}" type="pres">
      <dgm:prSet presAssocID="{602B0298-8258-4BB7-9F40-395804E1CE7A}" presName="arrowDiagram" presStyleCnt="0">
        <dgm:presLayoutVars>
          <dgm:chMax val="5"/>
          <dgm:dir/>
          <dgm:resizeHandles val="exact"/>
        </dgm:presLayoutVars>
      </dgm:prSet>
      <dgm:spPr/>
    </dgm:pt>
    <dgm:pt modelId="{2376135C-A860-4412-B927-F3B94930785C}" type="pres">
      <dgm:prSet presAssocID="{602B0298-8258-4BB7-9F40-395804E1CE7A}" presName="arrow" presStyleLbl="bgShp" presStyleIdx="0" presStyleCnt="1" custScaleX="151755" custLinFactNeighborX="-1339" custLinFactNeighborY="-17120"/>
      <dgm:spPr/>
    </dgm:pt>
    <dgm:pt modelId="{8571338B-D8CF-48D4-8F0B-A4F752A10F39}" type="pres">
      <dgm:prSet presAssocID="{602B0298-8258-4BB7-9F40-395804E1CE7A}" presName="arrowDiagram4" presStyleCnt="0"/>
      <dgm:spPr/>
    </dgm:pt>
    <dgm:pt modelId="{9F450D84-A5D8-4FAB-9F6B-9B94D0DF529B}" type="pres">
      <dgm:prSet presAssocID="{75306163-5A30-4298-A813-3DE10D26BEE1}" presName="bullet4a" presStyleLbl="node1" presStyleIdx="0" presStyleCnt="4" custLinFactX="-312336" custLinFactNeighborX="-400000" custLinFactNeighborY="-87828"/>
      <dgm:spPr/>
    </dgm:pt>
    <dgm:pt modelId="{57D2F3A2-A66A-43B9-942D-ED4B151F77CC}" type="pres">
      <dgm:prSet presAssocID="{75306163-5A30-4298-A813-3DE10D26BEE1}" presName="textBox4a" presStyleLbl="revTx" presStyleIdx="0" presStyleCnt="4" custScaleX="271898" custLinFactX="-37541" custLinFactY="-58390" custLinFactNeighborX="-100000" custLinFactNeighborY="-100000">
        <dgm:presLayoutVars>
          <dgm:bulletEnabled val="1"/>
        </dgm:presLayoutVars>
      </dgm:prSet>
      <dgm:spPr/>
    </dgm:pt>
    <dgm:pt modelId="{0AF6BFC2-095B-49A0-8360-C0E6A1567233}" type="pres">
      <dgm:prSet presAssocID="{EBADC09C-A484-49E2-9682-9B7FF00D85A3}" presName="bullet4b" presStyleLbl="node1" presStyleIdx="1" presStyleCnt="4" custLinFactNeighborX="45952" custLinFactNeighborY="-66253"/>
      <dgm:spPr/>
    </dgm:pt>
    <dgm:pt modelId="{636C3913-F181-496A-BDE4-BDE86E24BD62}" type="pres">
      <dgm:prSet presAssocID="{EBADC09C-A484-49E2-9682-9B7FF00D85A3}" presName="textBox4b" presStyleLbl="revTx" presStyleIdx="1" presStyleCnt="4" custScaleX="271898" custScaleY="70197" custLinFactNeighborX="19517" custLinFactNeighborY="4409">
        <dgm:presLayoutVars>
          <dgm:bulletEnabled val="1"/>
        </dgm:presLayoutVars>
      </dgm:prSet>
      <dgm:spPr/>
    </dgm:pt>
    <dgm:pt modelId="{55764CC7-D9D3-42CE-9BCC-D405AB5E64F3}" type="pres">
      <dgm:prSet presAssocID="{770BBE57-3C9F-4AF5-8472-8B3512C3F523}" presName="bullet4c" presStyleLbl="node1" presStyleIdx="2" presStyleCnt="4" custLinFactX="197648" custLinFactNeighborX="200000" custLinFactNeighborY="-29995"/>
      <dgm:spPr/>
    </dgm:pt>
    <dgm:pt modelId="{A52D076E-C778-4FFE-8A0F-B89EE9055051}" type="pres">
      <dgm:prSet presAssocID="{770BBE57-3C9F-4AF5-8472-8B3512C3F523}" presName="textBox4c" presStyleLbl="revTx" presStyleIdx="2" presStyleCnt="4" custScaleX="266518" custScaleY="50556" custLinFactNeighborX="75198" custLinFactNeighborY="-75545">
        <dgm:presLayoutVars>
          <dgm:bulletEnabled val="1"/>
        </dgm:presLayoutVars>
      </dgm:prSet>
      <dgm:spPr/>
    </dgm:pt>
    <dgm:pt modelId="{37F73738-D208-4EED-9401-231DE4EBD82A}" type="pres">
      <dgm:prSet presAssocID="{1FFB4538-29E7-49C5-979C-BB5699693ABD}" presName="bullet4d" presStyleLbl="node1" presStyleIdx="3" presStyleCnt="4" custLinFactX="202886" custLinFactNeighborX="300000" custLinFactNeighborY="-39091"/>
      <dgm:spPr/>
    </dgm:pt>
    <dgm:pt modelId="{7E8AE1C9-F054-462A-94EF-4BE95AD7A9A6}" type="pres">
      <dgm:prSet presAssocID="{1FFB4538-29E7-49C5-979C-BB5699693ABD}" presName="textBox4d" presStyleLbl="revTx" presStyleIdx="3" presStyleCnt="4" custScaleX="191499" custScaleY="60002" custLinFactX="25558" custLinFactNeighborX="100000" custLinFactNeighborY="-6422">
        <dgm:presLayoutVars>
          <dgm:bulletEnabled val="1"/>
        </dgm:presLayoutVars>
      </dgm:prSet>
      <dgm:spPr/>
    </dgm:pt>
  </dgm:ptLst>
  <dgm:cxnLst>
    <dgm:cxn modelId="{38254323-94A6-4681-9ABC-4765012B4775}" srcId="{602B0298-8258-4BB7-9F40-395804E1CE7A}" destId="{770BBE57-3C9F-4AF5-8472-8B3512C3F523}" srcOrd="2" destOrd="0" parTransId="{35D6737D-E5DB-47A9-BEA3-6032263805CE}" sibTransId="{81CE5AF2-7083-41CC-8CC4-0ACFA7279B40}"/>
    <dgm:cxn modelId="{C1E5EC38-C060-42F9-9AC8-4CD4F24A965C}" srcId="{602B0298-8258-4BB7-9F40-395804E1CE7A}" destId="{75306163-5A30-4298-A813-3DE10D26BEE1}" srcOrd="0" destOrd="0" parTransId="{86FB460F-7B6C-4D78-8914-131CEC92D663}" sibTransId="{90D251CB-F607-47AF-93EC-0BC9307A8FC1}"/>
    <dgm:cxn modelId="{86138D63-7F5D-4D97-8496-EA3E96441DF5}" srcId="{602B0298-8258-4BB7-9F40-395804E1CE7A}" destId="{1FFB4538-29E7-49C5-979C-BB5699693ABD}" srcOrd="3" destOrd="0" parTransId="{2AABEDC2-04BE-4E1F-8D38-26C2C06E9981}" sibTransId="{A46FE5B6-0267-4C9D-A6B3-BCF952D2D011}"/>
    <dgm:cxn modelId="{8E6B1944-BB7F-453C-8140-9E738B065CA8}" type="presOf" srcId="{75306163-5A30-4298-A813-3DE10D26BEE1}" destId="{57D2F3A2-A66A-43B9-942D-ED4B151F77CC}" srcOrd="0" destOrd="0" presId="urn:microsoft.com/office/officeart/2005/8/layout/arrow2"/>
    <dgm:cxn modelId="{2C84A851-F32B-4385-A012-CD53FED7D316}" type="presOf" srcId="{770BBE57-3C9F-4AF5-8472-8B3512C3F523}" destId="{A52D076E-C778-4FFE-8A0F-B89EE9055051}" srcOrd="0" destOrd="0" presId="urn:microsoft.com/office/officeart/2005/8/layout/arrow2"/>
    <dgm:cxn modelId="{D38A21A6-34DF-4C70-BE9A-C202EA9BE8FA}" type="presOf" srcId="{EBADC09C-A484-49E2-9682-9B7FF00D85A3}" destId="{636C3913-F181-496A-BDE4-BDE86E24BD62}" srcOrd="0" destOrd="0" presId="urn:microsoft.com/office/officeart/2005/8/layout/arrow2"/>
    <dgm:cxn modelId="{9334C5AB-EDDB-4B44-AD91-4A2A4C3086D1}" type="presOf" srcId="{1FFB4538-29E7-49C5-979C-BB5699693ABD}" destId="{7E8AE1C9-F054-462A-94EF-4BE95AD7A9A6}" srcOrd="0" destOrd="0" presId="urn:microsoft.com/office/officeart/2005/8/layout/arrow2"/>
    <dgm:cxn modelId="{E304FFAD-6EC5-4A1B-8CD4-B3256C2E947C}" srcId="{602B0298-8258-4BB7-9F40-395804E1CE7A}" destId="{EBADC09C-A484-49E2-9682-9B7FF00D85A3}" srcOrd="1" destOrd="0" parTransId="{5C97DB8C-95DE-4FF4-96D9-06E617FF861D}" sibTransId="{AA984CD9-39B3-4497-929A-A4BD0684A441}"/>
    <dgm:cxn modelId="{2468F4CB-F021-468E-8A50-C7F5DC055FC2}" type="presOf" srcId="{602B0298-8258-4BB7-9F40-395804E1CE7A}" destId="{A52F61EF-A3ED-4571-B45B-A80E06B0C277}" srcOrd="0" destOrd="0" presId="urn:microsoft.com/office/officeart/2005/8/layout/arrow2"/>
    <dgm:cxn modelId="{42EC3FE6-DDAF-4CD9-9A6D-F9EA7392C295}" type="presParOf" srcId="{A52F61EF-A3ED-4571-B45B-A80E06B0C277}" destId="{2376135C-A860-4412-B927-F3B94930785C}" srcOrd="0" destOrd="0" presId="urn:microsoft.com/office/officeart/2005/8/layout/arrow2"/>
    <dgm:cxn modelId="{14DD0FA2-5479-403E-9268-F1FA9283AB8D}" type="presParOf" srcId="{A52F61EF-A3ED-4571-B45B-A80E06B0C277}" destId="{8571338B-D8CF-48D4-8F0B-A4F752A10F39}" srcOrd="1" destOrd="0" presId="urn:microsoft.com/office/officeart/2005/8/layout/arrow2"/>
    <dgm:cxn modelId="{0A0C21E4-6C3C-4619-A60C-39CC20EEF5FA}" type="presParOf" srcId="{8571338B-D8CF-48D4-8F0B-A4F752A10F39}" destId="{9F450D84-A5D8-4FAB-9F6B-9B94D0DF529B}" srcOrd="0" destOrd="0" presId="urn:microsoft.com/office/officeart/2005/8/layout/arrow2"/>
    <dgm:cxn modelId="{BA9CB92F-4242-455D-8065-DDCF35D5F3E2}" type="presParOf" srcId="{8571338B-D8CF-48D4-8F0B-A4F752A10F39}" destId="{57D2F3A2-A66A-43B9-942D-ED4B151F77CC}" srcOrd="1" destOrd="0" presId="urn:microsoft.com/office/officeart/2005/8/layout/arrow2"/>
    <dgm:cxn modelId="{57EA5B54-8C8F-4553-A75E-BC3FAB1B8E78}" type="presParOf" srcId="{8571338B-D8CF-48D4-8F0B-A4F752A10F39}" destId="{0AF6BFC2-095B-49A0-8360-C0E6A1567233}" srcOrd="2" destOrd="0" presId="urn:microsoft.com/office/officeart/2005/8/layout/arrow2"/>
    <dgm:cxn modelId="{42F0B8D5-F730-4368-9476-C3F7D67874B0}" type="presParOf" srcId="{8571338B-D8CF-48D4-8F0B-A4F752A10F39}" destId="{636C3913-F181-496A-BDE4-BDE86E24BD62}" srcOrd="3" destOrd="0" presId="urn:microsoft.com/office/officeart/2005/8/layout/arrow2"/>
    <dgm:cxn modelId="{BBD498F6-FDE0-4681-AB62-F1C2133620FB}" type="presParOf" srcId="{8571338B-D8CF-48D4-8F0B-A4F752A10F39}" destId="{55764CC7-D9D3-42CE-9BCC-D405AB5E64F3}" srcOrd="4" destOrd="0" presId="urn:microsoft.com/office/officeart/2005/8/layout/arrow2"/>
    <dgm:cxn modelId="{92A9C501-9984-4352-BD1A-413C1DD19674}" type="presParOf" srcId="{8571338B-D8CF-48D4-8F0B-A4F752A10F39}" destId="{A52D076E-C778-4FFE-8A0F-B89EE9055051}" srcOrd="5" destOrd="0" presId="urn:microsoft.com/office/officeart/2005/8/layout/arrow2"/>
    <dgm:cxn modelId="{269087C6-7CCA-41C9-8827-73949A325D5D}" type="presParOf" srcId="{8571338B-D8CF-48D4-8F0B-A4F752A10F39}" destId="{37F73738-D208-4EED-9401-231DE4EBD82A}" srcOrd="6" destOrd="0" presId="urn:microsoft.com/office/officeart/2005/8/layout/arrow2"/>
    <dgm:cxn modelId="{8B649B8F-010D-4AA4-B8E6-C24BAAEF02BF}" type="presParOf" srcId="{8571338B-D8CF-48D4-8F0B-A4F752A10F39}" destId="{7E8AE1C9-F054-462A-94EF-4BE95AD7A9A6}"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6135C-A860-4412-B927-F3B94930785C}">
      <dsp:nvSpPr>
        <dsp:cNvPr id="0" name=""/>
        <dsp:cNvSpPr/>
      </dsp:nvSpPr>
      <dsp:spPr>
        <a:xfrm>
          <a:off x="82369" y="0"/>
          <a:ext cx="7925010" cy="3263900"/>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450D84-A5D8-4FAB-9F6B-9B94D0DF529B}">
      <dsp:nvSpPr>
        <dsp:cNvPr id="0" name=""/>
        <dsp:cNvSpPr/>
      </dsp:nvSpPr>
      <dsp:spPr>
        <a:xfrm>
          <a:off x="1162473" y="2321544"/>
          <a:ext cx="120111" cy="12011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D2F3A2-A66A-43B9-942D-ED4B151F77CC}">
      <dsp:nvSpPr>
        <dsp:cNvPr id="0" name=""/>
        <dsp:cNvSpPr/>
      </dsp:nvSpPr>
      <dsp:spPr>
        <a:xfrm>
          <a:off x="82353" y="1256705"/>
          <a:ext cx="2428057" cy="776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645" tIns="0" rIns="0" bIns="0" numCol="1" spcCol="1270" anchor="t" anchorCtr="0">
          <a:noAutofit/>
        </a:bodyPr>
        <a:lstStyle/>
        <a:p>
          <a:pPr marL="0" lvl="0" indent="0" algn="l" defTabSz="1244600">
            <a:lnSpc>
              <a:spcPct val="90000"/>
            </a:lnSpc>
            <a:spcBef>
              <a:spcPct val="0"/>
            </a:spcBef>
            <a:spcAft>
              <a:spcPct val="35000"/>
            </a:spcAft>
            <a:buNone/>
          </a:pPr>
          <a:r>
            <a:rPr lang="de-DE" sz="2800" b="1" kern="1200" dirty="0">
              <a:latin typeface="Calibri" panose="020F0502020204030204" pitchFamily="34" charset="0"/>
            </a:rPr>
            <a:t>Unbewusste </a:t>
          </a:r>
          <a:r>
            <a:rPr lang="de-DE" sz="2800" b="1" kern="1200" dirty="0">
              <a:solidFill>
                <a:srgbClr val="FF0000"/>
              </a:solidFill>
              <a:latin typeface="Calibri" panose="020F0502020204030204" pitchFamily="34" charset="0"/>
            </a:rPr>
            <a:t>Inkompetenz</a:t>
          </a:r>
        </a:p>
      </dsp:txBody>
      <dsp:txXfrm>
        <a:off x="82353" y="1256705"/>
        <a:ext cx="2428057" cy="776808"/>
      </dsp:txXfrm>
    </dsp:sp>
    <dsp:sp modelId="{0AF6BFC2-095B-49A0-8360-C0E6A1567233}">
      <dsp:nvSpPr>
        <dsp:cNvPr id="0" name=""/>
        <dsp:cNvSpPr/>
      </dsp:nvSpPr>
      <dsp:spPr>
        <a:xfrm>
          <a:off x="2962673" y="1529457"/>
          <a:ext cx="208889" cy="208889"/>
        </a:xfrm>
        <a:prstGeom prst="ellips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6C3913-F181-496A-BDE4-BDE86E24BD62}">
      <dsp:nvSpPr>
        <dsp:cNvPr id="0" name=""/>
        <dsp:cNvSpPr/>
      </dsp:nvSpPr>
      <dsp:spPr>
        <a:xfrm>
          <a:off x="2242589" y="2060333"/>
          <a:ext cx="2981824" cy="1047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686" tIns="0" rIns="0" bIns="0" numCol="1" spcCol="1270" anchor="t" anchorCtr="0">
          <a:noAutofit/>
        </a:bodyPr>
        <a:lstStyle/>
        <a:p>
          <a:pPr marL="0" lvl="0" indent="0" algn="l" defTabSz="1244600">
            <a:lnSpc>
              <a:spcPct val="90000"/>
            </a:lnSpc>
            <a:spcBef>
              <a:spcPct val="0"/>
            </a:spcBef>
            <a:spcAft>
              <a:spcPct val="35000"/>
            </a:spcAft>
            <a:buNone/>
          </a:pPr>
          <a:r>
            <a:rPr lang="de-DE" sz="2800" b="1" kern="1200" dirty="0">
              <a:latin typeface="Calibri" panose="020F0502020204030204" pitchFamily="34" charset="0"/>
            </a:rPr>
            <a:t>Bewusste </a:t>
          </a:r>
          <a:r>
            <a:rPr lang="de-DE" sz="2800" b="1" kern="1200" dirty="0">
              <a:solidFill>
                <a:srgbClr val="FF0000"/>
              </a:solidFill>
              <a:latin typeface="Calibri" panose="020F0502020204030204" pitchFamily="34" charset="0"/>
            </a:rPr>
            <a:t>Inkompetenz</a:t>
          </a:r>
        </a:p>
      </dsp:txBody>
      <dsp:txXfrm>
        <a:off x="2242589" y="2060333"/>
        <a:ext cx="2981824" cy="1047060"/>
      </dsp:txXfrm>
    </dsp:sp>
    <dsp:sp modelId="{55764CC7-D9D3-42CE-9BCC-D405AB5E64F3}">
      <dsp:nvSpPr>
        <dsp:cNvPr id="0" name=""/>
        <dsp:cNvSpPr/>
      </dsp:nvSpPr>
      <dsp:spPr>
        <a:xfrm>
          <a:off x="5050904" y="1025400"/>
          <a:ext cx="276778" cy="276778"/>
        </a:xfrm>
        <a:prstGeom prst="ellips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2D076E-C778-4FFE-8A0F-B89EE9055051}">
      <dsp:nvSpPr>
        <dsp:cNvPr id="0" name=""/>
        <dsp:cNvSpPr/>
      </dsp:nvSpPr>
      <dsp:spPr>
        <a:xfrm>
          <a:off x="4000286" y="221664"/>
          <a:ext cx="2922824" cy="101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659" tIns="0" rIns="0" bIns="0" numCol="1" spcCol="1270" anchor="t" anchorCtr="0">
          <a:noAutofit/>
        </a:bodyPr>
        <a:lstStyle/>
        <a:p>
          <a:pPr marL="0" lvl="0" indent="0" algn="l" defTabSz="1244600">
            <a:lnSpc>
              <a:spcPct val="90000"/>
            </a:lnSpc>
            <a:spcBef>
              <a:spcPct val="0"/>
            </a:spcBef>
            <a:spcAft>
              <a:spcPct val="35000"/>
            </a:spcAft>
            <a:buNone/>
          </a:pPr>
          <a:r>
            <a:rPr lang="de-DE" sz="2800" b="1" kern="1200" dirty="0">
              <a:latin typeface="Calibri" panose="020F0502020204030204" pitchFamily="34" charset="0"/>
            </a:rPr>
            <a:t>Bewusste </a:t>
          </a:r>
          <a:r>
            <a:rPr lang="de-DE" sz="2800" b="1" kern="1200" dirty="0">
              <a:solidFill>
                <a:schemeClr val="tx2">
                  <a:lumMod val="50000"/>
                </a:schemeClr>
              </a:solidFill>
              <a:latin typeface="Calibri" panose="020F0502020204030204" pitchFamily="34" charset="0"/>
            </a:rPr>
            <a:t>Kompetenz</a:t>
          </a:r>
        </a:p>
      </dsp:txBody>
      <dsp:txXfrm>
        <a:off x="4000286" y="221664"/>
        <a:ext cx="2922824" cy="1019760"/>
      </dsp:txXfrm>
    </dsp:sp>
    <dsp:sp modelId="{37F73738-D208-4EED-9401-231DE4EBD82A}">
      <dsp:nvSpPr>
        <dsp:cNvPr id="0" name=""/>
        <dsp:cNvSpPr/>
      </dsp:nvSpPr>
      <dsp:spPr>
        <a:xfrm>
          <a:off x="6995121" y="593352"/>
          <a:ext cx="370779" cy="370779"/>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8AE1C9-F054-462A-94EF-4BE95AD7A9A6}">
      <dsp:nvSpPr>
        <dsp:cNvPr id="0" name=""/>
        <dsp:cNvSpPr/>
      </dsp:nvSpPr>
      <dsp:spPr>
        <a:xfrm>
          <a:off x="6129487" y="1241414"/>
          <a:ext cx="2100112" cy="140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468" tIns="0" rIns="0" bIns="0" numCol="1" spcCol="1270" anchor="t" anchorCtr="0">
          <a:noAutofit/>
        </a:bodyPr>
        <a:lstStyle/>
        <a:p>
          <a:pPr marL="0" lvl="0" indent="0" algn="l" defTabSz="1244600">
            <a:lnSpc>
              <a:spcPct val="90000"/>
            </a:lnSpc>
            <a:spcBef>
              <a:spcPct val="0"/>
            </a:spcBef>
            <a:spcAft>
              <a:spcPct val="35000"/>
            </a:spcAft>
            <a:buNone/>
          </a:pPr>
          <a:r>
            <a:rPr lang="de-DE" sz="2800" b="1" kern="1200" dirty="0">
              <a:latin typeface="Calibri" panose="020F0502020204030204" pitchFamily="34" charset="0"/>
            </a:rPr>
            <a:t>Unbewusste </a:t>
          </a:r>
          <a:r>
            <a:rPr lang="de-DE" sz="2800" b="1" kern="1200" dirty="0">
              <a:solidFill>
                <a:schemeClr val="tx2">
                  <a:lumMod val="50000"/>
                </a:schemeClr>
              </a:solidFill>
              <a:latin typeface="Calibri" panose="020F0502020204030204" pitchFamily="34" charset="0"/>
            </a:rPr>
            <a:t>Kompetenz</a:t>
          </a:r>
        </a:p>
      </dsp:txBody>
      <dsp:txXfrm>
        <a:off x="6129487" y="1241414"/>
        <a:ext cx="2100112" cy="140417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30566AF-3278-4F4E-9C17-C76A5E083457}" type="datetimeFigureOut">
              <a:rPr lang="de-DE" smtClean="0"/>
              <a:t>06.03.2023</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2D992D2-7FC7-4906-971A-AC3BA3F7BCDC}" type="slidenum">
              <a:rPr lang="de-DE" smtClean="0"/>
              <a:t>‹Nr.›</a:t>
            </a:fld>
            <a:endParaRPr lang="de-DE"/>
          </a:p>
        </p:txBody>
      </p:sp>
    </p:spTree>
    <p:extLst>
      <p:ext uri="{BB962C8B-B14F-4D97-AF65-F5344CB8AC3E}">
        <p14:creationId xmlns:p14="http://schemas.microsoft.com/office/powerpoint/2010/main" val="742053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685E2A0-917C-4D70-82A8-14C1CC967E16}" type="datetimeFigureOut">
              <a:rPr lang="de-DE" smtClean="0"/>
              <a:t>06.03.2023</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8A9E36F-C4A6-4525-B602-BC7E6FF2B453}" type="slidenum">
              <a:rPr lang="de-DE" smtClean="0"/>
              <a:t>‹Nr.›</a:t>
            </a:fld>
            <a:endParaRPr lang="de-DE"/>
          </a:p>
        </p:txBody>
      </p:sp>
    </p:spTree>
    <p:extLst>
      <p:ext uri="{BB962C8B-B14F-4D97-AF65-F5344CB8AC3E}">
        <p14:creationId xmlns:p14="http://schemas.microsoft.com/office/powerpoint/2010/main" val="293058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Wann verändert sich Kirche – wenn sie tot ist – ich glaube wir sind noch nicht tot genug…</a:t>
            </a:r>
          </a:p>
          <a:p>
            <a:endParaRPr lang="de-DE" dirty="0"/>
          </a:p>
          <a:p>
            <a:r>
              <a:rPr lang="de-DE" dirty="0"/>
              <a:t>„Das haben wir schon immer so gemacht“ – tja da fällt einem auch nichts mehr. Killerphrase. Wie geht man damit nur um.</a:t>
            </a:r>
          </a:p>
          <a:p>
            <a:endParaRPr lang="de-DE" dirty="0"/>
          </a:p>
          <a:p>
            <a:r>
              <a:rPr lang="de-DE" dirty="0"/>
              <a:t>Heute:</a:t>
            </a:r>
          </a:p>
          <a:p>
            <a:pPr marL="171450" indent="-171450">
              <a:buFontTx/>
              <a:buChar char="-"/>
            </a:pPr>
            <a:r>
              <a:rPr lang="de-DE" baseline="0" dirty="0"/>
              <a:t>Warum sich die Kirche so schwer tut.</a:t>
            </a:r>
          </a:p>
          <a:p>
            <a:pPr marL="171450" indent="-171450">
              <a:buFontTx/>
              <a:buChar char="-"/>
            </a:pPr>
            <a:r>
              <a:rPr lang="de-DE" baseline="0" dirty="0"/>
              <a:t>Was das mit dem Gehirn zu tun hat</a:t>
            </a:r>
          </a:p>
          <a:p>
            <a:pPr marL="171450" indent="-171450">
              <a:buFontTx/>
              <a:buChar char="-"/>
            </a:pPr>
            <a:r>
              <a:rPr lang="de-DE" baseline="0" dirty="0"/>
              <a:t>Die drei Grundqualitäten der Veränderung</a:t>
            </a:r>
          </a:p>
          <a:p>
            <a:pPr marL="171450" indent="-171450">
              <a:buFontTx/>
              <a:buChar char="-"/>
            </a:pPr>
            <a:r>
              <a:rPr lang="de-DE" baseline="0" dirty="0"/>
              <a:t>Von Riesen und Zwergen</a:t>
            </a:r>
          </a:p>
          <a:p>
            <a:pPr marL="171450" indent="-171450">
              <a:buFontTx/>
              <a:buChar char="-"/>
            </a:pPr>
            <a:r>
              <a:rPr lang="de-DE" baseline="0" dirty="0"/>
              <a:t>Praktische Tipps zur Veränderung</a:t>
            </a:r>
          </a:p>
          <a:p>
            <a:pPr marL="628650" lvl="1" indent="-171450">
              <a:buFontTx/>
              <a:buChar char="-"/>
            </a:pPr>
            <a:r>
              <a:rPr lang="de-DE" baseline="0" dirty="0"/>
              <a:t>Und natürlich ein paar Konter für die Killerphrase „das haben wir schon immer so gemacht“</a:t>
            </a:r>
          </a:p>
          <a:p>
            <a:pPr marL="171450" indent="-171450">
              <a:buFontTx/>
              <a:buChar char="-"/>
            </a:pPr>
            <a:endParaRPr lang="de-DE" baseline="0" dirty="0"/>
          </a:p>
          <a:p>
            <a:pPr marL="0" indent="0">
              <a:buFontTx/>
              <a:buNone/>
            </a:pPr>
            <a:r>
              <a:rPr lang="de-DE" baseline="0" dirty="0"/>
              <a:t>Warnhinweise:</a:t>
            </a:r>
          </a:p>
          <a:p>
            <a:pPr marL="171450" indent="-171450">
              <a:buFontTx/>
              <a:buChar char="-"/>
            </a:pPr>
            <a:r>
              <a:rPr lang="de-DE" baseline="0" dirty="0"/>
              <a:t>Ich </a:t>
            </a:r>
            <a:r>
              <a:rPr lang="de-DE" baseline="0" dirty="0" err="1"/>
              <a:t>sprech</a:t>
            </a:r>
            <a:r>
              <a:rPr lang="de-DE" baseline="0" dirty="0"/>
              <a:t> hier ja offen, wir sind schließlich unter uns… Vielleicht gibt es ein paar Stellen in dem Vortrag, wo Sie sich provoziert fühlen oder sich denken: </a:t>
            </a:r>
            <a:r>
              <a:rPr lang="de-DE" baseline="0" dirty="0" err="1"/>
              <a:t>Boah</a:t>
            </a:r>
            <a:r>
              <a:rPr lang="de-DE" baseline="0" dirty="0"/>
              <a:t> also das stimmt einfach nicht, oder das geht auf gar keinen Fall: Wunderbar! Das ist ein sehr gutes Zeichen, dass wir an der richtigen Stelle arbeiten. Denn Widerstände sind wichtige Hinweise.</a:t>
            </a:r>
          </a:p>
          <a:p>
            <a:pPr marL="171450" indent="-171450">
              <a:buFontTx/>
              <a:buChar char="-"/>
            </a:pPr>
            <a:r>
              <a:rPr lang="de-DE" baseline="0" dirty="0"/>
              <a:t>Vielleicht gibt es auch Stellen, die Ihnen bekannt vorkommen und bei denen sie sagen: Ach kenn ich schon Alter Hut – Perfekt. Dann notieren Sie bitte ein konkretes Beispiel wie sie das bei sich in der Arbeit machen. Ich freu mich über viele gelungene Beispiele und es wäre ja wunderbar, wenn sie nach dem Vortrag zurück an die Arbeit gehen und wissen, Sie sind schon auf dem besten Wege…</a:t>
            </a:r>
          </a:p>
          <a:p>
            <a:pPr marL="171450" indent="-171450">
              <a:buFontTx/>
              <a:buChar char="-"/>
            </a:pPr>
            <a:endParaRPr lang="de-DE" baseline="0" dirty="0"/>
          </a:p>
          <a:p>
            <a:pPr marL="171450" indent="-171450">
              <a:buFontTx/>
              <a:buChar char="-"/>
            </a:pPr>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1</a:t>
            </a:fld>
            <a:endParaRPr lang="de-DE"/>
          </a:p>
        </p:txBody>
      </p:sp>
    </p:spTree>
    <p:extLst>
      <p:ext uri="{BB962C8B-B14F-4D97-AF65-F5344CB8AC3E}">
        <p14:creationId xmlns:p14="http://schemas.microsoft.com/office/powerpoint/2010/main" val="3613563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a:t>
            </a:r>
            <a:r>
              <a:rPr lang="de-DE" baseline="0" dirty="0"/>
              <a:t>s Gehirn ist ein wundervolles Organ. 80-100 Milliarden Nervenzellen</a:t>
            </a:r>
          </a:p>
          <a:p>
            <a:r>
              <a:rPr lang="de-DE" baseline="0" dirty="0"/>
              <a:t>Synapsen: 1 Trillion: 1 000 000 000 000 000 000</a:t>
            </a:r>
          </a:p>
          <a:p>
            <a:r>
              <a:rPr lang="de-DE" dirty="0"/>
              <a:t>Die Gesamtlänge aller Nervenbahnen unseres Gehirns beträgt 5,8 Millionen Kilometer. Das entspricht 145 Erdumrundungen.</a:t>
            </a:r>
          </a:p>
          <a:p>
            <a:endParaRPr lang="de-DE" dirty="0"/>
          </a:p>
          <a:p>
            <a:r>
              <a:rPr lang="de-DE" dirty="0"/>
              <a:t>Und da wundern wir uns, dass so etwas</a:t>
            </a:r>
            <a:r>
              <a:rPr lang="de-DE" baseline="0" dirty="0"/>
              <a:t> simples, wie Arme verschränken auf einmal für Turbulenzen sorgt.</a:t>
            </a:r>
            <a:endParaRPr lang="de-DE" dirty="0"/>
          </a:p>
          <a:p>
            <a:endParaRPr lang="de-DE" dirty="0"/>
          </a:p>
          <a:p>
            <a:r>
              <a:rPr lang="de-DE" dirty="0"/>
              <a:t>Es ist eben eine Lernsache!</a:t>
            </a:r>
          </a:p>
          <a:p>
            <a:endParaRPr lang="de-DE" dirty="0"/>
          </a:p>
          <a:p>
            <a:r>
              <a:rPr lang="de-DE" b="1" dirty="0"/>
              <a:t>Beispiel</a:t>
            </a:r>
            <a:r>
              <a:rPr lang="de-DE" b="1" baseline="0" dirty="0"/>
              <a:t> Umzüge mit der Freundin…</a:t>
            </a:r>
            <a:endParaRPr lang="de-DE" b="1" dirty="0"/>
          </a:p>
        </p:txBody>
      </p:sp>
      <p:sp>
        <p:nvSpPr>
          <p:cNvPr id="4" name="Foliennummernplatzhalter 3"/>
          <p:cNvSpPr>
            <a:spLocks noGrp="1"/>
          </p:cNvSpPr>
          <p:nvPr>
            <p:ph type="sldNum" sz="quarter" idx="10"/>
          </p:nvPr>
        </p:nvSpPr>
        <p:spPr/>
        <p:txBody>
          <a:bodyPr/>
          <a:lstStyle/>
          <a:p>
            <a:fld id="{F8A9E36F-C4A6-4525-B602-BC7E6FF2B453}" type="slidenum">
              <a:rPr lang="de-DE" smtClean="0"/>
              <a:t>10</a:t>
            </a:fld>
            <a:endParaRPr lang="de-DE"/>
          </a:p>
        </p:txBody>
      </p:sp>
    </p:spTree>
    <p:extLst>
      <p:ext uri="{BB962C8B-B14F-4D97-AF65-F5344CB8AC3E}">
        <p14:creationId xmlns:p14="http://schemas.microsoft.com/office/powerpoint/2010/main" val="701625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Jede Information wird emotional</a:t>
            </a:r>
            <a:r>
              <a:rPr lang="de-DE" baseline="0" dirty="0"/>
              <a:t> verarbeitet. Wir haben sofort ein Gefühl dafür. </a:t>
            </a:r>
          </a:p>
          <a:p>
            <a:r>
              <a:rPr lang="de-DE" baseline="0" dirty="0"/>
              <a:t>Und das Gefühl wird mit zur Information gespeichert. </a:t>
            </a:r>
          </a:p>
          <a:p>
            <a:r>
              <a:rPr lang="de-DE" baseline="0" dirty="0"/>
              <a:t>Wenn wir also negative </a:t>
            </a:r>
            <a:r>
              <a:rPr lang="de-DE" baseline="0" dirty="0" err="1"/>
              <a:t>emotionen</a:t>
            </a:r>
            <a:r>
              <a:rPr lang="de-DE" baseline="0" dirty="0"/>
              <a:t> mit Lernen verbinden: Wird es immer negativ sein! (Beispiel: Lehrer in der Schule, mein Lateinvokabelheft, Der Keller im Haus meiner Freundin)</a:t>
            </a:r>
            <a:endParaRPr lang="de-DE" b="1" baseline="0" dirty="0"/>
          </a:p>
          <a:p>
            <a:r>
              <a:rPr lang="de-DE" b="1" dirty="0"/>
              <a:t>Veränderung braucht einen positiven Rahmen</a:t>
            </a:r>
          </a:p>
        </p:txBody>
      </p:sp>
      <p:sp>
        <p:nvSpPr>
          <p:cNvPr id="4" name="Foliennummernplatzhalter 3"/>
          <p:cNvSpPr>
            <a:spLocks noGrp="1"/>
          </p:cNvSpPr>
          <p:nvPr>
            <p:ph type="sldNum" sz="quarter" idx="10"/>
          </p:nvPr>
        </p:nvSpPr>
        <p:spPr/>
        <p:txBody>
          <a:bodyPr/>
          <a:lstStyle/>
          <a:p>
            <a:fld id="{F8A9E36F-C4A6-4525-B602-BC7E6FF2B453}" type="slidenum">
              <a:rPr lang="de-DE" smtClean="0"/>
              <a:t>11</a:t>
            </a:fld>
            <a:endParaRPr lang="de-DE"/>
          </a:p>
        </p:txBody>
      </p:sp>
    </p:spTree>
    <p:extLst>
      <p:ext uri="{BB962C8B-B14F-4D97-AF65-F5344CB8AC3E}">
        <p14:creationId xmlns:p14="http://schemas.microsoft.com/office/powerpoint/2010/main" val="2398008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Geht auf Bandura (Soziale Lerntheorie zurück)</a:t>
            </a:r>
          </a:p>
          <a:p>
            <a:endParaRPr lang="de-DE" dirty="0"/>
          </a:p>
          <a:p>
            <a:r>
              <a:rPr lang="de-DE" dirty="0"/>
              <a:t>Beispiel:</a:t>
            </a:r>
          </a:p>
          <a:p>
            <a:r>
              <a:rPr lang="de-DE" b="1" dirty="0"/>
              <a:t>Autofrei</a:t>
            </a:r>
            <a:r>
              <a:rPr lang="de-DE" b="1" baseline="0" dirty="0"/>
              <a:t> Leben</a:t>
            </a:r>
          </a:p>
        </p:txBody>
      </p:sp>
      <p:sp>
        <p:nvSpPr>
          <p:cNvPr id="4" name="Foliennummernplatzhalter 3"/>
          <p:cNvSpPr>
            <a:spLocks noGrp="1"/>
          </p:cNvSpPr>
          <p:nvPr>
            <p:ph type="sldNum" sz="quarter" idx="10"/>
          </p:nvPr>
        </p:nvSpPr>
        <p:spPr/>
        <p:txBody>
          <a:bodyPr/>
          <a:lstStyle/>
          <a:p>
            <a:fld id="{F8A9E36F-C4A6-4525-B602-BC7E6FF2B453}" type="slidenum">
              <a:rPr lang="de-DE" smtClean="0"/>
              <a:t>12</a:t>
            </a:fld>
            <a:endParaRPr lang="de-DE"/>
          </a:p>
        </p:txBody>
      </p:sp>
    </p:spTree>
    <p:extLst>
      <p:ext uri="{BB962C8B-B14F-4D97-AF65-F5344CB8AC3E}">
        <p14:creationId xmlns:p14="http://schemas.microsoft.com/office/powerpoint/2010/main" val="3650364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große Kränkung! Das muss emotional</a:t>
            </a:r>
            <a:r>
              <a:rPr lang="de-DE" baseline="0" dirty="0"/>
              <a:t> bearbeitet werden. </a:t>
            </a:r>
          </a:p>
          <a:p>
            <a:pPr marL="228600" indent="-228600">
              <a:buAutoNum type="arabicPeriod"/>
            </a:pPr>
            <a:r>
              <a:rPr lang="de-DE" baseline="0" dirty="0"/>
              <a:t>Würdigung des Vergangenen</a:t>
            </a:r>
          </a:p>
          <a:p>
            <a:pPr marL="228600" indent="-228600">
              <a:buAutoNum type="arabicPeriod"/>
            </a:pPr>
            <a:r>
              <a:rPr lang="de-DE" baseline="0" dirty="0"/>
              <a:t>Integration des Vergangenen – Es ist gut, wenn man beides kann. Das Alte und das Neue!</a:t>
            </a:r>
          </a:p>
          <a:p>
            <a:pPr marL="228600" indent="-228600">
              <a:buAutoNum type="arabicPeriod"/>
            </a:pPr>
            <a:r>
              <a:rPr lang="de-DE" baseline="0" dirty="0"/>
              <a:t>Aufbruch sofort</a:t>
            </a:r>
          </a:p>
          <a:p>
            <a:pPr marL="228600" indent="-228600">
              <a:buAutoNum type="arabicPeriod"/>
            </a:pPr>
            <a:r>
              <a:rPr lang="de-DE" baseline="0" dirty="0"/>
              <a:t>Fehlerfreundlichkeit</a:t>
            </a:r>
          </a:p>
          <a:p>
            <a:pPr marL="228600" indent="-228600">
              <a:buAutoNum type="arabicPeriod"/>
            </a:pPr>
            <a:endParaRPr lang="de-DE" baseline="0" dirty="0"/>
          </a:p>
          <a:p>
            <a:pPr marL="0" indent="0">
              <a:buNone/>
            </a:pPr>
            <a:r>
              <a:rPr lang="de-DE" b="1" baseline="0" dirty="0"/>
              <a:t>Beispiel: Autofrei Leben mit der Freundin</a:t>
            </a:r>
          </a:p>
          <a:p>
            <a:pPr marL="0" indent="0">
              <a:buNone/>
            </a:pPr>
            <a:r>
              <a:rPr lang="de-DE" b="1" baseline="0" dirty="0"/>
              <a:t>Beispiel: Coaching Ausbildungen – manche sagen immer kann ich schon – weil es ihnen nicht würdig ist, mal wieder etwas nach Anleitung zu machen, wieder in den Status des Lernenden zu gehen…</a:t>
            </a:r>
            <a:endParaRPr lang="de-DE" b="1" dirty="0"/>
          </a:p>
        </p:txBody>
      </p:sp>
      <p:sp>
        <p:nvSpPr>
          <p:cNvPr id="4" name="Foliennummernplatzhalter 3"/>
          <p:cNvSpPr>
            <a:spLocks noGrp="1"/>
          </p:cNvSpPr>
          <p:nvPr>
            <p:ph type="sldNum" sz="quarter" idx="10"/>
          </p:nvPr>
        </p:nvSpPr>
        <p:spPr/>
        <p:txBody>
          <a:bodyPr/>
          <a:lstStyle/>
          <a:p>
            <a:fld id="{F8A9E36F-C4A6-4525-B602-BC7E6FF2B453}" type="slidenum">
              <a:rPr lang="de-DE" smtClean="0"/>
              <a:t>13</a:t>
            </a:fld>
            <a:endParaRPr lang="de-DE"/>
          </a:p>
        </p:txBody>
      </p:sp>
    </p:spTree>
    <p:extLst>
      <p:ext uri="{BB962C8B-B14F-4D97-AF65-F5344CB8AC3E}">
        <p14:creationId xmlns:p14="http://schemas.microsoft.com/office/powerpoint/2010/main" val="1262904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Arme verschränken Übung</a:t>
            </a:r>
          </a:p>
        </p:txBody>
      </p:sp>
      <p:sp>
        <p:nvSpPr>
          <p:cNvPr id="4" name="Foliennummernplatzhalter 3"/>
          <p:cNvSpPr>
            <a:spLocks noGrp="1"/>
          </p:cNvSpPr>
          <p:nvPr>
            <p:ph type="sldNum" sz="quarter" idx="10"/>
          </p:nvPr>
        </p:nvSpPr>
        <p:spPr/>
        <p:txBody>
          <a:bodyPr/>
          <a:lstStyle/>
          <a:p>
            <a:fld id="{F8A9E36F-C4A6-4525-B602-BC7E6FF2B453}" type="slidenum">
              <a:rPr lang="de-DE" smtClean="0"/>
              <a:t>14</a:t>
            </a:fld>
            <a:endParaRPr lang="de-DE"/>
          </a:p>
        </p:txBody>
      </p:sp>
    </p:spTree>
    <p:extLst>
      <p:ext uri="{BB962C8B-B14F-4D97-AF65-F5344CB8AC3E}">
        <p14:creationId xmlns:p14="http://schemas.microsoft.com/office/powerpoint/2010/main" val="1054686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Kreative Visionär</a:t>
            </a:r>
            <a:r>
              <a:rPr lang="de-DE" baseline="0" dirty="0"/>
              <a:t> </a:t>
            </a:r>
            <a:r>
              <a:rPr lang="de-DE" dirty="0"/>
              <a:t>– Zerrbild: Träumer und Spinner</a:t>
            </a:r>
          </a:p>
          <a:p>
            <a:r>
              <a:rPr lang="de-DE" dirty="0"/>
              <a:t>Pragmatische</a:t>
            </a:r>
            <a:r>
              <a:rPr lang="de-DE" baseline="0" dirty="0"/>
              <a:t> Macher </a:t>
            </a:r>
            <a:r>
              <a:rPr lang="de-DE" dirty="0"/>
              <a:t>– Zerrbild: Aktionist, Hansdampf,</a:t>
            </a:r>
            <a:r>
              <a:rPr lang="de-DE" baseline="0" dirty="0"/>
              <a:t> </a:t>
            </a:r>
            <a:r>
              <a:rPr lang="de-DE" baseline="0" dirty="0" err="1"/>
              <a:t>Gschaftlhuber</a:t>
            </a:r>
            <a:endParaRPr lang="de-DE" dirty="0"/>
          </a:p>
          <a:p>
            <a:r>
              <a:rPr lang="de-DE" dirty="0"/>
              <a:t>Wachsame Optimierer – Zerrbild: Kritiker, </a:t>
            </a:r>
            <a:r>
              <a:rPr lang="de-DE" dirty="0" err="1"/>
              <a:t>Mauler</a:t>
            </a:r>
            <a:r>
              <a:rPr lang="de-DE" dirty="0"/>
              <a:t>, </a:t>
            </a:r>
            <a:r>
              <a:rPr lang="de-DE" dirty="0" err="1"/>
              <a:t>Laberer</a:t>
            </a:r>
            <a:endParaRPr lang="de-DE" dirty="0"/>
          </a:p>
          <a:p>
            <a:endParaRPr lang="de-DE" dirty="0"/>
          </a:p>
          <a:p>
            <a:r>
              <a:rPr lang="de-DE" dirty="0"/>
              <a:t>Bei uns oft: Visionäre und Optimierer streiten sich – Es kommen immer Kompromisse heraus, die nur schwer umzusetzen sind.</a:t>
            </a:r>
          </a:p>
          <a:p>
            <a:r>
              <a:rPr lang="de-DE" dirty="0"/>
              <a:t>Besser: Reihenfolge V P O</a:t>
            </a:r>
          </a:p>
          <a:p>
            <a:endParaRPr lang="de-DE" dirty="0"/>
          </a:p>
          <a:p>
            <a:endParaRPr lang="de-DE" dirty="0"/>
          </a:p>
          <a:p>
            <a:r>
              <a:rPr lang="de-DE" dirty="0"/>
              <a:t>Quelle: Robert </a:t>
            </a:r>
            <a:r>
              <a:rPr lang="de-DE" dirty="0" err="1"/>
              <a:t>Dilts</a:t>
            </a:r>
            <a:r>
              <a:rPr lang="de-DE" dirty="0"/>
              <a:t> / NLP: Die Disney Strategie</a:t>
            </a:r>
          </a:p>
        </p:txBody>
      </p:sp>
      <p:sp>
        <p:nvSpPr>
          <p:cNvPr id="4" name="Foliennummernplatzhalter 3"/>
          <p:cNvSpPr>
            <a:spLocks noGrp="1"/>
          </p:cNvSpPr>
          <p:nvPr>
            <p:ph type="sldNum" sz="quarter" idx="10"/>
          </p:nvPr>
        </p:nvSpPr>
        <p:spPr/>
        <p:txBody>
          <a:bodyPr/>
          <a:lstStyle/>
          <a:p>
            <a:fld id="{F8A9E36F-C4A6-4525-B602-BC7E6FF2B453}" type="slidenum">
              <a:rPr lang="de-DE" smtClean="0"/>
              <a:t>15</a:t>
            </a:fld>
            <a:endParaRPr lang="de-DE"/>
          </a:p>
        </p:txBody>
      </p:sp>
    </p:spTree>
    <p:extLst>
      <p:ext uri="{BB962C8B-B14F-4D97-AF65-F5344CB8AC3E}">
        <p14:creationId xmlns:p14="http://schemas.microsoft.com/office/powerpoint/2010/main" val="3721401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Game</a:t>
            </a:r>
            <a:r>
              <a:rPr lang="de-DE" baseline="0" dirty="0"/>
              <a:t> Changer sind immer Paradigmenwechsel!</a:t>
            </a:r>
          </a:p>
          <a:p>
            <a:endParaRPr lang="de-DE" baseline="0" dirty="0"/>
          </a:p>
          <a:p>
            <a:r>
              <a:rPr lang="de-DE" dirty="0"/>
              <a:t>Als US-Hochspringer Dick </a:t>
            </a:r>
            <a:r>
              <a:rPr lang="de-DE" dirty="0" err="1"/>
              <a:t>Fosbury</a:t>
            </a:r>
            <a:r>
              <a:rPr lang="de-DE" dirty="0"/>
              <a:t> 1968 bei den Olympischen Spielen in Mexiko erstmals mit dem Rücken zur Latte springt, lacht die Konkurrenz. Das hatte noch keiner gesehen. Bis dato war die Lattenüberquerung bäuchlings üblich. Das Lachen verebbte schnell – </a:t>
            </a:r>
            <a:r>
              <a:rPr lang="de-DE" dirty="0" err="1"/>
              <a:t>Fosbury</a:t>
            </a:r>
            <a:r>
              <a:rPr lang="de-DE" dirty="0"/>
              <a:t> erreichte konkurrenzlose Höhen und gewann mit seiner eigenwilligen Sprungtechnik Gold. Fortan sprangen alle Hochsprung-Athleten den Fosbury-Flop. Der Sport erlebte einen wahren Höhenflug und </a:t>
            </a:r>
            <a:r>
              <a:rPr lang="de-DE" dirty="0" err="1"/>
              <a:t>Fosbury</a:t>
            </a:r>
            <a:r>
              <a:rPr lang="de-DE" dirty="0"/>
              <a:t> ging in die Geschichtsbücher ein. </a:t>
            </a:r>
            <a:r>
              <a:rPr lang="de-DE" dirty="0" err="1"/>
              <a:t>Fosbury</a:t>
            </a:r>
            <a:r>
              <a:rPr lang="de-DE" dirty="0"/>
              <a:t> wurde zum </a:t>
            </a:r>
            <a:r>
              <a:rPr lang="de-DE" dirty="0" err="1"/>
              <a:t>Gamechanger</a:t>
            </a:r>
            <a:r>
              <a:rPr lang="de-DE" dirty="0"/>
              <a:t>: Zu einer Person, die in ihrem Bereich neue Maßstäbe setzt und ihn revolutioniert.</a:t>
            </a:r>
          </a:p>
          <a:p>
            <a:endParaRPr lang="de-DE" baseline="0" dirty="0"/>
          </a:p>
          <a:p>
            <a:r>
              <a:rPr lang="de-DE" baseline="0" dirty="0"/>
              <a:t>Starbucks: Das Café als Wohnzimmer. Es geht nicht darum, dass du dort deinen Kaffee trinkst. Es geht darum, dass du dort eine wertvolle Freizeiterfahrung hast und dich zuhause fühlst.</a:t>
            </a:r>
          </a:p>
          <a:p>
            <a:endParaRPr lang="de-DE" baseline="0" dirty="0"/>
          </a:p>
          <a:p>
            <a:r>
              <a:rPr lang="de-DE" baseline="0" dirty="0"/>
              <a:t>Tesla: Es geht nicht darum, Autos zu verkaufen. Es geht darum eine klimaneutrale Mobilität zu schaffen. Dazu gehört: Akku, </a:t>
            </a:r>
            <a:r>
              <a:rPr lang="de-DE" baseline="0" dirty="0" err="1"/>
              <a:t>Ladenetz</a:t>
            </a:r>
            <a:r>
              <a:rPr lang="de-DE" baseline="0" dirty="0"/>
              <a:t>, </a:t>
            </a:r>
            <a:r>
              <a:rPr lang="de-DE" baseline="0" dirty="0" err="1"/>
              <a:t>Gigafactory</a:t>
            </a:r>
            <a:r>
              <a:rPr lang="de-DE" baseline="0" dirty="0"/>
              <a:t> mit wenig Lieferketten, 3D Druck, kein Händlernetz (Gebäude!), </a:t>
            </a:r>
            <a:r>
              <a:rPr lang="de-DE" baseline="0" dirty="0" err="1"/>
              <a:t>Production</a:t>
            </a:r>
            <a:r>
              <a:rPr lang="de-DE" baseline="0" dirty="0"/>
              <a:t> on </a:t>
            </a:r>
            <a:r>
              <a:rPr lang="de-DE" baseline="0" dirty="0" err="1"/>
              <a:t>demand</a:t>
            </a:r>
            <a:r>
              <a:rPr lang="de-DE" baseline="0" dirty="0"/>
              <a:t>, Autonomes Fahren.</a:t>
            </a:r>
          </a:p>
          <a:p>
            <a:endParaRPr lang="de-DE" baseline="0" dirty="0"/>
          </a:p>
          <a:p>
            <a:r>
              <a:rPr lang="de-DE" baseline="0" dirty="0"/>
              <a:t>Apple: du willst nicht auf deinem </a:t>
            </a:r>
            <a:r>
              <a:rPr lang="de-DE" baseline="0" dirty="0" err="1"/>
              <a:t>handy</a:t>
            </a:r>
            <a:r>
              <a:rPr lang="de-DE" baseline="0" dirty="0"/>
              <a:t> tippen. Du willst kommunizieren und zwar schnell und einfach -&gt; </a:t>
            </a:r>
            <a:r>
              <a:rPr lang="de-DE" baseline="0" dirty="0" err="1"/>
              <a:t>touch</a:t>
            </a:r>
            <a:r>
              <a:rPr lang="de-DE" baseline="0" dirty="0"/>
              <a:t> </a:t>
            </a:r>
            <a:r>
              <a:rPr lang="de-DE" baseline="0" dirty="0" err="1"/>
              <a:t>screen</a:t>
            </a:r>
            <a:r>
              <a:rPr lang="de-DE" baseline="0" dirty="0"/>
              <a:t> -&gt; Sprachassistentin</a:t>
            </a:r>
          </a:p>
          <a:p>
            <a:r>
              <a:rPr lang="de-DE" baseline="0" dirty="0"/>
              <a:t>Du hast zugriff auf das echte Internet in deiner Hosentasche.</a:t>
            </a:r>
          </a:p>
          <a:p>
            <a:endParaRPr lang="de-DE" baseline="0" dirty="0"/>
          </a:p>
          <a:p>
            <a:r>
              <a:rPr lang="de-DE" baseline="0" dirty="0"/>
              <a:t>Telemedizin: Es wird grad an diversen stellen entwickelt. Z.B. per Bild erkennen, ob es sich um Hautkrebs handelt. Du willst nicht beim Arzt im Wartezimmer sitzen. Du willst eine Diagnose.</a:t>
            </a:r>
          </a:p>
          <a:p>
            <a:endParaRPr lang="de-DE" baseline="0" dirty="0"/>
          </a:p>
          <a:p>
            <a:r>
              <a:rPr lang="de-DE" baseline="0" dirty="0"/>
              <a:t>Sportschuh passgenau drucken: du willst schneller, bequemer laufen -&gt; nicht einen Schuh kaufen! </a:t>
            </a:r>
          </a:p>
          <a:p>
            <a:endParaRPr lang="de-DE" baseline="0" dirty="0"/>
          </a:p>
          <a:p>
            <a:endParaRPr lang="de-DE" baseline="0" dirty="0"/>
          </a:p>
          <a:p>
            <a:endParaRPr lang="de-DE" baseline="0" dirty="0"/>
          </a:p>
          <a:p>
            <a:r>
              <a:rPr lang="de-DE" baseline="0" dirty="0"/>
              <a:t>Übung:</a:t>
            </a:r>
          </a:p>
          <a:p>
            <a:r>
              <a:rPr lang="de-DE" baseline="0" dirty="0"/>
              <a:t>Was ist es, worum es wirklich geht?</a:t>
            </a:r>
          </a:p>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16</a:t>
            </a:fld>
            <a:endParaRPr lang="de-DE"/>
          </a:p>
        </p:txBody>
      </p:sp>
    </p:spTree>
    <p:extLst>
      <p:ext uri="{BB962C8B-B14F-4D97-AF65-F5344CB8AC3E}">
        <p14:creationId xmlns:p14="http://schemas.microsoft.com/office/powerpoint/2010/main" val="1026020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effectLst/>
              </a:rPr>
              <a:t>Das Modell </a:t>
            </a:r>
            <a:r>
              <a:rPr lang="de-DE" dirty="0" err="1">
                <a:effectLst/>
              </a:rPr>
              <a:t>Buurtzorg</a:t>
            </a:r>
            <a:r>
              <a:rPr lang="de-DE" dirty="0">
                <a:effectLst/>
              </a:rPr>
              <a:t> wurde 2007 von Jos de Blok – Holländer und selber Pflegekraft – ins Leben gerufen. Ins Deutsche übersetzt bedeutet „</a:t>
            </a:r>
            <a:r>
              <a:rPr lang="de-DE" dirty="0" err="1">
                <a:effectLst/>
              </a:rPr>
              <a:t>Buurtzorg</a:t>
            </a:r>
            <a:r>
              <a:rPr lang="de-DE" dirty="0">
                <a:effectLst/>
              </a:rPr>
              <a:t>“ – „Nachbarschaftshilfe“</a:t>
            </a:r>
            <a:br>
              <a:rPr lang="de-DE" dirty="0">
                <a:effectLst/>
              </a:rPr>
            </a:br>
            <a:r>
              <a:rPr lang="de-DE" dirty="0">
                <a:effectLst/>
              </a:rPr>
              <a:t>Nach dem Motto „Menschlichkeit vor Bürokratie“ soll der Zupflegende wieder im Mittelpunkt der tatsächlichen Arbeit stehen und das Ziel verfolgen „Wahrung der Eigenständigkeit und Unterstützung der Unabhängigkeit“ (je nach Möglichkeit auch von der Pflege) verfolgen .</a:t>
            </a:r>
          </a:p>
          <a:p>
            <a:r>
              <a:rPr lang="de-DE" dirty="0">
                <a:effectLst/>
              </a:rPr>
              <a:t>Das Modell zeichnet sich dadurch aus, dass es ausschließlich aus autark organisierten Pflegeteams besteht und sich auch innerhalb der eigenen Reihen ohne Leitungsposition in einem Rollenmodell arbeitet. Es gibt lediglich 50 Mitarbeiter im </a:t>
            </a:r>
            <a:r>
              <a:rPr lang="de-DE" dirty="0" err="1">
                <a:effectLst/>
              </a:rPr>
              <a:t>Backoffice</a:t>
            </a:r>
            <a:r>
              <a:rPr lang="de-DE" dirty="0">
                <a:effectLst/>
              </a:rPr>
              <a:t>, die für die Abrechnung der Kunden und Mitarbeiter zuständig sind. Alle andere Art der Verwaltung und Organisation werden von jedem individuell aus dem Pflegeteam übernommen – Beispielsweise Absprachen und Art und Umfang von Arbeitszeiten, Urlaubsplanung, etc. </a:t>
            </a:r>
          </a:p>
          <a:p>
            <a:r>
              <a:rPr lang="de-DE" dirty="0">
                <a:effectLst/>
              </a:rPr>
              <a:t>Einen hohen Wert haben die Präventionsarbeit und die Förderung der Selbstpflege. Zentral ist dabei der Aufbau eines breiten lokalen Unterstützungsnetzwerkes der Pflegekräfte rund um ihre Klienten unter Einbeziehung von Sozialarbeiter, Ärzten, Nachbarschaftshilfe, etc.</a:t>
            </a:r>
          </a:p>
          <a:p>
            <a:r>
              <a:rPr lang="de-DE" i="1" dirty="0"/>
              <a:t>„Im Wesentlichen ermächtigt das Programm Pflegekräften alle pflegerelevanten Tätigkeiten zu erledigen, die der Patient braucht. Und während das höhere Kosten pro Stunde bedeutet hätte, war das </a:t>
            </a:r>
            <a:r>
              <a:rPr lang="de-DE" i="1" dirty="0" err="1"/>
              <a:t>Ergebniss</a:t>
            </a:r>
            <a:r>
              <a:rPr lang="de-DE" i="1" dirty="0"/>
              <a:t> bei einer Untersuchung der Wirtschaftlichkeit, dass insgesamt weniger Stunden benötigt wurden. Durch die Änderung des Betreuungsmodells hat </a:t>
            </a:r>
            <a:r>
              <a:rPr lang="de-DE" i="1" dirty="0" err="1"/>
              <a:t>Buurtzorg</a:t>
            </a:r>
            <a:r>
              <a:rPr lang="de-DE" i="1" dirty="0"/>
              <a:t> eine 50-prozentige Reduzierung der Betreuungsstunden, eine verbesserte Qualität der Betreuung und eine höhere Arbeitszufriedenheit der Mitarbeiter erreicht. „</a:t>
            </a:r>
            <a:endParaRPr lang="de-DE" dirty="0">
              <a:effectLst/>
            </a:endParaRPr>
          </a:p>
          <a:p>
            <a:endParaRPr lang="de-DE" dirty="0"/>
          </a:p>
          <a:p>
            <a:r>
              <a:rPr lang="de-DE" dirty="0"/>
              <a:t>Kleine Aufgabe:</a:t>
            </a:r>
          </a:p>
          <a:p>
            <a:r>
              <a:rPr lang="de-DE" b="1" dirty="0"/>
              <a:t>Was könnte ihre Vision sein? Worum</a:t>
            </a:r>
            <a:r>
              <a:rPr lang="de-DE" b="1" baseline="0" dirty="0"/>
              <a:t> geht es eigentlich bei unserer Arbeit?</a:t>
            </a:r>
            <a:endParaRPr lang="de-DE" b="1" dirty="0"/>
          </a:p>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17</a:t>
            </a:fld>
            <a:endParaRPr lang="de-DE"/>
          </a:p>
        </p:txBody>
      </p:sp>
    </p:spTree>
    <p:extLst>
      <p:ext uri="{BB962C8B-B14F-4D97-AF65-F5344CB8AC3E}">
        <p14:creationId xmlns:p14="http://schemas.microsoft.com/office/powerpoint/2010/main" val="901855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Kleine Aufgabe:</a:t>
            </a:r>
          </a:p>
          <a:p>
            <a:r>
              <a:rPr lang="de-DE" b="1" dirty="0"/>
              <a:t>Was könnte ihre Vision sein? Worum</a:t>
            </a:r>
            <a:r>
              <a:rPr lang="de-DE" b="1" baseline="0" dirty="0"/>
              <a:t> geht es eigentlich bei unserer Arbeit?</a:t>
            </a:r>
            <a:endParaRPr lang="de-DE" b="1" dirty="0"/>
          </a:p>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18</a:t>
            </a:fld>
            <a:endParaRPr lang="de-DE"/>
          </a:p>
        </p:txBody>
      </p:sp>
    </p:spTree>
    <p:extLst>
      <p:ext uri="{BB962C8B-B14F-4D97-AF65-F5344CB8AC3E}">
        <p14:creationId xmlns:p14="http://schemas.microsoft.com/office/powerpoint/2010/main" val="1821668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a:t>
            </a:r>
            <a:r>
              <a:rPr lang="de-DE" baseline="0" dirty="0"/>
              <a:t> haben kein Erkenntnisproblem, sondern ein Handlungsproblem!</a:t>
            </a:r>
          </a:p>
          <a:p>
            <a:endParaRPr lang="de-DE" baseline="0" dirty="0"/>
          </a:p>
          <a:p>
            <a:r>
              <a:rPr lang="de-DE" baseline="0" dirty="0"/>
              <a:t>Unternehmen gründen eigene Start-Ups, um das Problem zu lösen. Die sind einfach schneller und </a:t>
            </a:r>
            <a:r>
              <a:rPr lang="de-DE" baseline="0" dirty="0" err="1"/>
              <a:t>handlungsorierntierter</a:t>
            </a:r>
            <a:r>
              <a:rPr lang="de-DE" baseline="0" dirty="0"/>
              <a:t>.</a:t>
            </a:r>
          </a:p>
          <a:p>
            <a:endParaRPr lang="de-DE" baseline="0" dirty="0"/>
          </a:p>
        </p:txBody>
      </p:sp>
      <p:sp>
        <p:nvSpPr>
          <p:cNvPr id="4" name="Foliennummernplatzhalter 3"/>
          <p:cNvSpPr>
            <a:spLocks noGrp="1"/>
          </p:cNvSpPr>
          <p:nvPr>
            <p:ph type="sldNum" sz="quarter" idx="10"/>
          </p:nvPr>
        </p:nvSpPr>
        <p:spPr/>
        <p:txBody>
          <a:bodyPr/>
          <a:lstStyle/>
          <a:p>
            <a:fld id="{F8A9E36F-C4A6-4525-B602-BC7E6FF2B453}" type="slidenum">
              <a:rPr lang="de-DE" smtClean="0"/>
              <a:t>19</a:t>
            </a:fld>
            <a:endParaRPr lang="de-DE"/>
          </a:p>
        </p:txBody>
      </p:sp>
    </p:spTree>
    <p:extLst>
      <p:ext uri="{BB962C8B-B14F-4D97-AF65-F5344CB8AC3E}">
        <p14:creationId xmlns:p14="http://schemas.microsoft.com/office/powerpoint/2010/main" val="2371744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Erzählung</a:t>
            </a:r>
            <a:r>
              <a:rPr lang="de-DE" baseline="0" dirty="0"/>
              <a:t> von Jesus – Einfach, klar, direkt. Ihr braucht keine Synagoge. Trachtet zuerst nach dem Reich Gottes. (nicht nach den Kleingläubigen Dingen, Nahrung, Kleidung, ob es meine Kirche noch gibt, ob man jetzt so oder so rum im Altarraum steht…) – Dass es eine neue Kirche gibt, war sicher nicht Jesu Idee. Sie entstand ja an Pfingsten oder Himmelfahrt oder so. Auf jeden Fall nach Jesu Tod und Auferstehung. Deswegen sprechen wir von der sog. Apostolischen Kirche. Wir sind die Kirche der Apostel (in der Nachfolge der Apostel! Und ihrer Erzählungen) – nicht die Kirche Jesu.</a:t>
            </a:r>
          </a:p>
          <a:p>
            <a:pPr marL="171450" indent="-171450">
              <a:buFontTx/>
              <a:buChar char="-"/>
            </a:pPr>
            <a:r>
              <a:rPr lang="de-DE" baseline="0" dirty="0"/>
              <a:t>Luther: Wollte die katholische Kirche verändern – gekommen ist ein Krieg und eine neue Kirche.</a:t>
            </a:r>
          </a:p>
          <a:p>
            <a:pPr marL="171450" indent="-171450">
              <a:buFontTx/>
              <a:buChar char="-"/>
            </a:pPr>
            <a:r>
              <a:rPr lang="de-DE" baseline="0" dirty="0"/>
              <a:t>Bonhoeffer wollte die Kirche verändern – gegründet wurde die bekennende Kirche (die </a:t>
            </a:r>
            <a:r>
              <a:rPr lang="de-DE" baseline="0" dirty="0" err="1"/>
              <a:t>barmer</a:t>
            </a:r>
            <a:r>
              <a:rPr lang="de-DE" baseline="0" dirty="0"/>
              <a:t> theologische Erklärung ist übrigens immer noch keine Bekenntnisschrift der Ev. Kirche! – Also </a:t>
            </a:r>
            <a:r>
              <a:rPr lang="de-DE" baseline="0" dirty="0" err="1"/>
              <a:t>nichtmal</a:t>
            </a:r>
            <a:r>
              <a:rPr lang="de-DE" baseline="0" dirty="0"/>
              <a:t> Bonhoeffer hat das geschafft auf der Strukturebene)</a:t>
            </a:r>
          </a:p>
          <a:p>
            <a:pPr marL="171450" indent="-171450">
              <a:buFontTx/>
              <a:buChar char="-"/>
            </a:pPr>
            <a:endParaRPr lang="de-DE" baseline="0" dirty="0"/>
          </a:p>
          <a:p>
            <a:pPr marL="0" indent="0">
              <a:buFontTx/>
              <a:buNone/>
            </a:pPr>
            <a:r>
              <a:rPr lang="de-DE" b="1" baseline="0" dirty="0"/>
              <a:t>JETZT </a:t>
            </a:r>
            <a:r>
              <a:rPr lang="de-DE" b="1" baseline="0" dirty="0" err="1"/>
              <a:t>Mentimeter</a:t>
            </a:r>
            <a:r>
              <a:rPr lang="de-DE" b="1" baseline="0" dirty="0"/>
              <a:t>-Umfrage</a:t>
            </a:r>
            <a:endParaRPr lang="de-DE" b="1" dirty="0"/>
          </a:p>
        </p:txBody>
      </p:sp>
      <p:sp>
        <p:nvSpPr>
          <p:cNvPr id="4" name="Foliennummernplatzhalter 3"/>
          <p:cNvSpPr>
            <a:spLocks noGrp="1"/>
          </p:cNvSpPr>
          <p:nvPr>
            <p:ph type="sldNum" sz="quarter" idx="10"/>
          </p:nvPr>
        </p:nvSpPr>
        <p:spPr/>
        <p:txBody>
          <a:bodyPr/>
          <a:lstStyle/>
          <a:p>
            <a:fld id="{F8A9E36F-C4A6-4525-B602-BC7E6FF2B453}" type="slidenum">
              <a:rPr lang="de-DE" smtClean="0"/>
              <a:t>2</a:t>
            </a:fld>
            <a:endParaRPr lang="de-DE"/>
          </a:p>
        </p:txBody>
      </p:sp>
    </p:spTree>
    <p:extLst>
      <p:ext uri="{BB962C8B-B14F-4D97-AF65-F5344CB8AC3E}">
        <p14:creationId xmlns:p14="http://schemas.microsoft.com/office/powerpoint/2010/main" val="1465323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Augenübung</a:t>
            </a:r>
          </a:p>
          <a:p>
            <a:pPr marL="171450" indent="-171450">
              <a:buFontTx/>
              <a:buChar char="-"/>
            </a:pPr>
            <a:r>
              <a:rPr lang="de-DE" dirty="0"/>
              <a:t>Nicht lang fackeln. Erst fragen wer es macht und</a:t>
            </a:r>
            <a:r>
              <a:rPr lang="de-DE" baseline="0" dirty="0"/>
              <a:t> wenn es keiner macht, sofort weiter in der Tagesordnung.</a:t>
            </a:r>
          </a:p>
          <a:p>
            <a:pPr marL="171450" indent="-171450">
              <a:buFontTx/>
              <a:buChar char="-"/>
            </a:pPr>
            <a:r>
              <a:rPr lang="de-DE" baseline="0" dirty="0"/>
              <a:t>Nur Umsetzen schafft Umsatz.</a:t>
            </a:r>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20</a:t>
            </a:fld>
            <a:endParaRPr lang="de-DE"/>
          </a:p>
        </p:txBody>
      </p:sp>
    </p:spTree>
    <p:extLst>
      <p:ext uri="{BB962C8B-B14F-4D97-AF65-F5344CB8AC3E}">
        <p14:creationId xmlns:p14="http://schemas.microsoft.com/office/powerpoint/2010/main" val="988563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 müssen mehr</a:t>
            </a:r>
            <a:r>
              <a:rPr lang="de-DE" baseline="0" dirty="0"/>
              <a:t> Werbung mach“- Auf welche andere Art können wir Menschen gewinnen?</a:t>
            </a:r>
          </a:p>
          <a:p>
            <a:r>
              <a:rPr lang="de-DE" baseline="0" dirty="0"/>
              <a:t>„Wir müssen uns mehr Zeit nehmen“ – wie können wir unsere Zeit anders nutzen, um zu unserem Ziel zu gelangen?</a:t>
            </a:r>
          </a:p>
          <a:p>
            <a:r>
              <a:rPr lang="de-DE" dirty="0"/>
              <a:t>„Wir brauchen</a:t>
            </a:r>
            <a:r>
              <a:rPr lang="de-DE" baseline="0" dirty="0"/>
              <a:t> mehr Kommunikation“ – „welche Absprachen brauchen wir wann und wie genau?</a:t>
            </a:r>
          </a:p>
          <a:p>
            <a:r>
              <a:rPr lang="de-DE" baseline="0" dirty="0"/>
              <a:t>„Das müssen wir einfach besser machen“ – „auf welche Arten können wir noch unsere Vision verfolgen?“</a:t>
            </a:r>
          </a:p>
        </p:txBody>
      </p:sp>
      <p:sp>
        <p:nvSpPr>
          <p:cNvPr id="4" name="Foliennummernplatzhalter 3"/>
          <p:cNvSpPr>
            <a:spLocks noGrp="1"/>
          </p:cNvSpPr>
          <p:nvPr>
            <p:ph type="sldNum" sz="quarter" idx="10"/>
          </p:nvPr>
        </p:nvSpPr>
        <p:spPr/>
        <p:txBody>
          <a:bodyPr/>
          <a:lstStyle/>
          <a:p>
            <a:fld id="{F8A9E36F-C4A6-4525-B602-BC7E6FF2B453}" type="slidenum">
              <a:rPr lang="de-DE" smtClean="0"/>
              <a:t>21</a:t>
            </a:fld>
            <a:endParaRPr lang="de-DE"/>
          </a:p>
        </p:txBody>
      </p:sp>
    </p:spTree>
    <p:extLst>
      <p:ext uri="{BB962C8B-B14F-4D97-AF65-F5344CB8AC3E}">
        <p14:creationId xmlns:p14="http://schemas.microsoft.com/office/powerpoint/2010/main" val="2933458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Obacht jetzt kommen Folien</a:t>
            </a:r>
            <a:r>
              <a:rPr lang="de-DE" baseline="0" dirty="0"/>
              <a:t> mit viel Text, denn es gibt genug zu tun. Hören Sie mit, machen Sie sich Notizen…</a:t>
            </a:r>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22</a:t>
            </a:fld>
            <a:endParaRPr lang="de-DE"/>
          </a:p>
        </p:txBody>
      </p:sp>
    </p:spTree>
    <p:extLst>
      <p:ext uri="{BB962C8B-B14F-4D97-AF65-F5344CB8AC3E}">
        <p14:creationId xmlns:p14="http://schemas.microsoft.com/office/powerpoint/2010/main" val="1054686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a:t>
            </a:r>
            <a:r>
              <a:rPr lang="de-DE" baseline="0" dirty="0"/>
              <a:t> Umzüge! </a:t>
            </a:r>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23</a:t>
            </a:fld>
            <a:endParaRPr lang="de-DE"/>
          </a:p>
        </p:txBody>
      </p:sp>
    </p:spTree>
    <p:extLst>
      <p:ext uri="{BB962C8B-B14F-4D97-AF65-F5344CB8AC3E}">
        <p14:creationId xmlns:p14="http://schemas.microsoft.com/office/powerpoint/2010/main" val="4221672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a:t>Jede neue Information braucht Wiederholung.</a:t>
            </a:r>
          </a:p>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24</a:t>
            </a:fld>
            <a:endParaRPr lang="de-DE"/>
          </a:p>
        </p:txBody>
      </p:sp>
    </p:spTree>
    <p:extLst>
      <p:ext uri="{BB962C8B-B14F-4D97-AF65-F5344CB8AC3E}">
        <p14:creationId xmlns:p14="http://schemas.microsoft.com/office/powerpoint/2010/main" val="1798448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Vergleichen</a:t>
            </a:r>
            <a:r>
              <a:rPr lang="de-DE" baseline="0" dirty="0"/>
              <a:t> Sie immer den Best Case mit dem Best Case!</a:t>
            </a:r>
          </a:p>
          <a:p>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de-DE" dirty="0"/>
              <a:t>Ja das können wir richtig gut. Ich finde es dazu schön, wenn wir es noch auf eine andere Weise können.</a:t>
            </a:r>
          </a:p>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25</a:t>
            </a:fld>
            <a:endParaRPr lang="de-DE"/>
          </a:p>
        </p:txBody>
      </p:sp>
    </p:spTree>
    <p:extLst>
      <p:ext uri="{BB962C8B-B14F-4D97-AF65-F5344CB8AC3E}">
        <p14:creationId xmlns:p14="http://schemas.microsoft.com/office/powerpoint/2010/main" val="1930653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Arme verschränken Übung</a:t>
            </a:r>
          </a:p>
        </p:txBody>
      </p:sp>
      <p:sp>
        <p:nvSpPr>
          <p:cNvPr id="4" name="Foliennummernplatzhalter 3"/>
          <p:cNvSpPr>
            <a:spLocks noGrp="1"/>
          </p:cNvSpPr>
          <p:nvPr>
            <p:ph type="sldNum" sz="quarter" idx="10"/>
          </p:nvPr>
        </p:nvSpPr>
        <p:spPr/>
        <p:txBody>
          <a:bodyPr/>
          <a:lstStyle/>
          <a:p>
            <a:fld id="{F8A9E36F-C4A6-4525-B602-BC7E6FF2B453}" type="slidenum">
              <a:rPr lang="de-DE" smtClean="0"/>
              <a:t>26</a:t>
            </a:fld>
            <a:endParaRPr lang="de-DE"/>
          </a:p>
        </p:txBody>
      </p:sp>
    </p:spTree>
    <p:extLst>
      <p:ext uri="{BB962C8B-B14F-4D97-AF65-F5344CB8AC3E}">
        <p14:creationId xmlns:p14="http://schemas.microsoft.com/office/powerpoint/2010/main" val="1054686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Lernen durch…</a:t>
            </a:r>
          </a:p>
          <a:p>
            <a:r>
              <a:rPr lang="de-DE" b="1" baseline="0" dirty="0"/>
              <a:t>Beispiel: Digitale Workshops einführen</a:t>
            </a:r>
            <a:endParaRPr lang="de-DE" b="1" dirty="0"/>
          </a:p>
        </p:txBody>
      </p:sp>
      <p:sp>
        <p:nvSpPr>
          <p:cNvPr id="4" name="Foliennummernplatzhalter 3"/>
          <p:cNvSpPr>
            <a:spLocks noGrp="1"/>
          </p:cNvSpPr>
          <p:nvPr>
            <p:ph type="sldNum" sz="quarter" idx="10"/>
          </p:nvPr>
        </p:nvSpPr>
        <p:spPr/>
        <p:txBody>
          <a:bodyPr/>
          <a:lstStyle/>
          <a:p>
            <a:fld id="{F8A9E36F-C4A6-4525-B602-BC7E6FF2B453}" type="slidenum">
              <a:rPr lang="de-DE" smtClean="0"/>
              <a:t>3</a:t>
            </a:fld>
            <a:endParaRPr lang="de-DE"/>
          </a:p>
        </p:txBody>
      </p:sp>
    </p:spTree>
    <p:extLst>
      <p:ext uri="{BB962C8B-B14F-4D97-AF65-F5344CB8AC3E}">
        <p14:creationId xmlns:p14="http://schemas.microsoft.com/office/powerpoint/2010/main" val="3660460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Miteinander…</a:t>
            </a:r>
          </a:p>
          <a:p>
            <a:r>
              <a:rPr lang="de-DE" b="1" dirty="0"/>
              <a:t>Nicht alles ist Team, nur weil mehrere dabei sind! </a:t>
            </a:r>
          </a:p>
          <a:p>
            <a:r>
              <a:rPr lang="de-DE" b="1" dirty="0"/>
              <a:t>Beispiel:</a:t>
            </a:r>
            <a:r>
              <a:rPr lang="de-DE" b="1" baseline="0" dirty="0"/>
              <a:t> </a:t>
            </a:r>
            <a:endParaRPr lang="de-DE" b="1" dirty="0"/>
          </a:p>
        </p:txBody>
      </p:sp>
      <p:sp>
        <p:nvSpPr>
          <p:cNvPr id="4" name="Foliennummernplatzhalter 3"/>
          <p:cNvSpPr>
            <a:spLocks noGrp="1"/>
          </p:cNvSpPr>
          <p:nvPr>
            <p:ph type="sldNum" sz="quarter" idx="10"/>
          </p:nvPr>
        </p:nvSpPr>
        <p:spPr/>
        <p:txBody>
          <a:bodyPr/>
          <a:lstStyle/>
          <a:p>
            <a:fld id="{F8A9E36F-C4A6-4525-B602-BC7E6FF2B453}" type="slidenum">
              <a:rPr lang="de-DE" smtClean="0"/>
              <a:t>4</a:t>
            </a:fld>
            <a:endParaRPr lang="de-DE"/>
          </a:p>
        </p:txBody>
      </p:sp>
    </p:spTree>
    <p:extLst>
      <p:ext uri="{BB962C8B-B14F-4D97-AF65-F5344CB8AC3E}">
        <p14:creationId xmlns:p14="http://schemas.microsoft.com/office/powerpoint/2010/main" val="3660460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Rahmen…</a:t>
            </a:r>
          </a:p>
          <a:p>
            <a:r>
              <a:rPr lang="de-DE" b="1" dirty="0"/>
              <a:t>Beispiel:</a:t>
            </a:r>
            <a:r>
              <a:rPr lang="de-DE" b="1" baseline="0" dirty="0"/>
              <a:t> Trauung: Papier wann Diakone eine Trauung durchführen dürfen und wann nicht ist 6 Seiten lang.</a:t>
            </a:r>
            <a:endParaRPr lang="de-DE" b="1" dirty="0"/>
          </a:p>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5</a:t>
            </a:fld>
            <a:endParaRPr lang="de-DE"/>
          </a:p>
        </p:txBody>
      </p:sp>
    </p:spTree>
    <p:extLst>
      <p:ext uri="{BB962C8B-B14F-4D97-AF65-F5344CB8AC3E}">
        <p14:creationId xmlns:p14="http://schemas.microsoft.com/office/powerpoint/2010/main" val="3660460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Entscheidung durch…</a:t>
            </a:r>
          </a:p>
          <a:p>
            <a:r>
              <a:rPr lang="de-DE" b="1" dirty="0"/>
              <a:t>Beispiel: Jetzt dürfen wir keine Jugendgottesdienste mehr machen</a:t>
            </a:r>
          </a:p>
        </p:txBody>
      </p:sp>
      <p:sp>
        <p:nvSpPr>
          <p:cNvPr id="4" name="Foliennummernplatzhalter 3"/>
          <p:cNvSpPr>
            <a:spLocks noGrp="1"/>
          </p:cNvSpPr>
          <p:nvPr>
            <p:ph type="sldNum" sz="quarter" idx="10"/>
          </p:nvPr>
        </p:nvSpPr>
        <p:spPr/>
        <p:txBody>
          <a:bodyPr/>
          <a:lstStyle/>
          <a:p>
            <a:fld id="{F8A9E36F-C4A6-4525-B602-BC7E6FF2B453}" type="slidenum">
              <a:rPr lang="de-DE" smtClean="0"/>
              <a:t>6</a:t>
            </a:fld>
            <a:endParaRPr lang="de-DE"/>
          </a:p>
        </p:txBody>
      </p:sp>
    </p:spTree>
    <p:extLst>
      <p:ext uri="{BB962C8B-B14F-4D97-AF65-F5344CB8AC3E}">
        <p14:creationId xmlns:p14="http://schemas.microsoft.com/office/powerpoint/2010/main" val="3660460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Kultur und</a:t>
            </a:r>
            <a:r>
              <a:rPr lang="de-DE" b="1" baseline="0" dirty="0"/>
              <a:t> Rahmen</a:t>
            </a:r>
            <a:r>
              <a:rPr lang="de-DE" b="1" dirty="0"/>
              <a:t>…</a:t>
            </a:r>
          </a:p>
          <a:p>
            <a:r>
              <a:rPr lang="de-DE" b="1" dirty="0"/>
              <a:t>Beispiel: Franchise Modell der Kundenorientierung von McDonalds geklaut</a:t>
            </a:r>
          </a:p>
          <a:p>
            <a:r>
              <a:rPr lang="de-DE" b="1" dirty="0"/>
              <a:t>„Das kannst du doch nicht machen“, das ist doch nicht Job der Jugendreferenten</a:t>
            </a:r>
          </a:p>
          <a:p>
            <a:endParaRPr lang="de-DE" b="1" dirty="0"/>
          </a:p>
        </p:txBody>
      </p:sp>
      <p:sp>
        <p:nvSpPr>
          <p:cNvPr id="4" name="Foliennummernplatzhalter 3"/>
          <p:cNvSpPr>
            <a:spLocks noGrp="1"/>
          </p:cNvSpPr>
          <p:nvPr>
            <p:ph type="sldNum" sz="quarter" idx="10"/>
          </p:nvPr>
        </p:nvSpPr>
        <p:spPr/>
        <p:txBody>
          <a:bodyPr/>
          <a:lstStyle/>
          <a:p>
            <a:fld id="{F8A9E36F-C4A6-4525-B602-BC7E6FF2B453}" type="slidenum">
              <a:rPr lang="de-DE" smtClean="0"/>
              <a:t>7</a:t>
            </a:fld>
            <a:endParaRPr lang="de-DE"/>
          </a:p>
        </p:txBody>
      </p:sp>
    </p:spTree>
    <p:extLst>
      <p:ext uri="{BB962C8B-B14F-4D97-AF65-F5344CB8AC3E}">
        <p14:creationId xmlns:p14="http://schemas.microsoft.com/office/powerpoint/2010/main" val="3660460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8</a:t>
            </a:fld>
            <a:endParaRPr lang="de-DE"/>
          </a:p>
        </p:txBody>
      </p:sp>
    </p:spTree>
    <p:extLst>
      <p:ext uri="{BB962C8B-B14F-4D97-AF65-F5344CB8AC3E}">
        <p14:creationId xmlns:p14="http://schemas.microsoft.com/office/powerpoint/2010/main" val="3660460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Praktische Übung: Arme verschränken und dann wechseln</a:t>
            </a:r>
          </a:p>
        </p:txBody>
      </p:sp>
      <p:sp>
        <p:nvSpPr>
          <p:cNvPr id="4" name="Foliennummernplatzhalter 3"/>
          <p:cNvSpPr>
            <a:spLocks noGrp="1"/>
          </p:cNvSpPr>
          <p:nvPr>
            <p:ph type="sldNum" sz="quarter" idx="10"/>
          </p:nvPr>
        </p:nvSpPr>
        <p:spPr/>
        <p:txBody>
          <a:bodyPr/>
          <a:lstStyle/>
          <a:p>
            <a:fld id="{F8A9E36F-C4A6-4525-B602-BC7E6FF2B453}" type="slidenum">
              <a:rPr lang="de-DE" smtClean="0"/>
              <a:t>9</a:t>
            </a:fld>
            <a:endParaRPr lang="de-DE"/>
          </a:p>
        </p:txBody>
      </p:sp>
    </p:spTree>
    <p:extLst>
      <p:ext uri="{BB962C8B-B14F-4D97-AF65-F5344CB8AC3E}">
        <p14:creationId xmlns:p14="http://schemas.microsoft.com/office/powerpoint/2010/main" val="1054686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9" name="Rechteck 18"/>
          <p:cNvSpPr/>
          <p:nvPr userDrawn="1"/>
        </p:nvSpPr>
        <p:spPr>
          <a:xfrm>
            <a:off x="0" y="0"/>
            <a:ext cx="9180512" cy="2841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395536" y="573528"/>
            <a:ext cx="7772400" cy="1102519"/>
          </a:xfrm>
        </p:spPr>
        <p:txBody>
          <a:bodyPr/>
          <a:lstStyle/>
          <a:p>
            <a:r>
              <a:rPr lang="de-DE" dirty="0"/>
              <a:t>Titelmasterformat durch Klicken bearbeiten</a:t>
            </a:r>
          </a:p>
        </p:txBody>
      </p:sp>
      <p:pic>
        <p:nvPicPr>
          <p:cNvPr id="20" name="Grafik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1202" y="2499742"/>
            <a:ext cx="9361714" cy="3096344"/>
          </a:xfrm>
          <a:prstGeom prst="rect">
            <a:avLst/>
          </a:prstGeom>
        </p:spPr>
      </p:pic>
    </p:spTree>
    <p:extLst>
      <p:ext uri="{BB962C8B-B14F-4D97-AF65-F5344CB8AC3E}">
        <p14:creationId xmlns:p14="http://schemas.microsoft.com/office/powerpoint/2010/main" val="265138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cxnSp>
        <p:nvCxnSpPr>
          <p:cNvPr id="7" name="Gerade Verbindung 6"/>
          <p:cNvCxnSpPr/>
          <p:nvPr userDrawn="1"/>
        </p:nvCxnSpPr>
        <p:spPr>
          <a:xfrm>
            <a:off x="467544" y="4677984"/>
            <a:ext cx="7704856" cy="0"/>
          </a:xfrm>
          <a:prstGeom prst="line">
            <a:avLst/>
          </a:prstGeom>
          <a:ln w="12700">
            <a:solidFill>
              <a:srgbClr val="67268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1280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8"/>
            <a:ext cx="8229600" cy="857250"/>
          </a:xfrm>
          <a:prstGeom prst="rect">
            <a:avLst/>
          </a:prstGeom>
        </p:spPr>
        <p:txBody>
          <a:bodyPr vert="horz" lIns="91440" tIns="45720" rIns="91440" bIns="45720" rtlCol="0" anchor="ctr">
            <a:noAutofit/>
          </a:bodyPr>
          <a:lstStyle/>
          <a:p>
            <a:r>
              <a:rPr lang="de-DE" dirty="0"/>
              <a:t>Titelmasterformat durch Klicken bearbeiten</a:t>
            </a:r>
          </a:p>
        </p:txBody>
      </p:sp>
      <p:sp>
        <p:nvSpPr>
          <p:cNvPr id="3" name="Textplatzhalter 2"/>
          <p:cNvSpPr>
            <a:spLocks noGrp="1"/>
          </p:cNvSpPr>
          <p:nvPr>
            <p:ph type="body" idx="1"/>
          </p:nvPr>
        </p:nvSpPr>
        <p:spPr>
          <a:xfrm>
            <a:off x="457200" y="1329612"/>
            <a:ext cx="8229600" cy="3265010"/>
          </a:xfrm>
          <a:prstGeom prst="rect">
            <a:avLst/>
          </a:prstGeom>
        </p:spPr>
        <p:txBody>
          <a:bodyPr vert="horz" lIns="91440" tIns="45720" rIns="91440" bIns="45720" rtlCol="0">
            <a:normAutofit/>
          </a:bodyPr>
          <a:lstStyle/>
          <a:p>
            <a:pPr lvl="0"/>
            <a:r>
              <a:rPr lang="de-DE" dirty="0"/>
              <a:t> Textmasterformat bearbeiten</a:t>
            </a:r>
          </a:p>
          <a:p>
            <a:pPr lvl="1"/>
            <a:r>
              <a:rPr lang="de-DE" dirty="0"/>
              <a:t> Zweite Ebene</a:t>
            </a:r>
          </a:p>
          <a:p>
            <a:pPr lvl="2"/>
            <a:r>
              <a:rPr lang="de-DE" dirty="0"/>
              <a:t> Dritte Ebene</a:t>
            </a:r>
          </a:p>
          <a:p>
            <a:pPr lvl="3"/>
            <a:r>
              <a:rPr lang="de-DE" dirty="0"/>
              <a:t>Vierte Ebene</a:t>
            </a:r>
          </a:p>
          <a:p>
            <a:pPr lvl="4"/>
            <a:r>
              <a:rPr lang="de-DE" dirty="0"/>
              <a:t>Fünfte Ebene</a:t>
            </a:r>
          </a:p>
        </p:txBody>
      </p:sp>
      <p:sp>
        <p:nvSpPr>
          <p:cNvPr id="10" name="Titelplatzhalter 1"/>
          <p:cNvSpPr txBox="1">
            <a:spLocks/>
          </p:cNvSpPr>
          <p:nvPr userDrawn="1"/>
        </p:nvSpPr>
        <p:spPr>
          <a:xfrm>
            <a:off x="471202" y="4642713"/>
            <a:ext cx="4676863" cy="3053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C6168D"/>
                </a:solidFill>
                <a:latin typeface="+mj-lt"/>
                <a:ea typeface="+mj-ea"/>
                <a:cs typeface="+mj-cs"/>
              </a:defRPr>
            </a:lvl1pPr>
          </a:lstStyle>
          <a:p>
            <a:r>
              <a:rPr lang="de-DE" sz="1200" dirty="0">
                <a:latin typeface="Calibri" panose="020F0502020204030204" pitchFamily="34" charset="0"/>
              </a:rPr>
              <a:t>Sebastian</a:t>
            </a:r>
            <a:r>
              <a:rPr lang="de-DE" sz="1200" baseline="0" dirty="0">
                <a:latin typeface="Calibri" panose="020F0502020204030204" pitchFamily="34" charset="0"/>
              </a:rPr>
              <a:t> Heilmann </a:t>
            </a:r>
            <a:r>
              <a:rPr lang="de-DE" sz="1200" baseline="0" dirty="0">
                <a:latin typeface="Calibri" panose="020F0502020204030204" pitchFamily="34" charset="0"/>
                <a:sym typeface="Wingdings"/>
              </a:rPr>
              <a:t></a:t>
            </a:r>
            <a:r>
              <a:rPr lang="de-DE" sz="1200" baseline="0" dirty="0">
                <a:latin typeface="Calibri" panose="020F0502020204030204" pitchFamily="34" charset="0"/>
              </a:rPr>
              <a:t> Referent für Konzeption und Innovation</a:t>
            </a:r>
            <a:endParaRPr lang="de-DE" sz="1200" dirty="0">
              <a:latin typeface="Calibri" panose="020F0502020204030204" pitchFamily="34" charset="0"/>
            </a:endParaRPr>
          </a:p>
        </p:txBody>
      </p:sp>
      <p:pic>
        <p:nvPicPr>
          <p:cNvPr id="11" name="Grafik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988" y="1066846"/>
            <a:ext cx="9180988" cy="208760"/>
          </a:xfrm>
          <a:prstGeom prst="rect">
            <a:avLst/>
          </a:prstGeom>
        </p:spPr>
      </p:pic>
      <p:pic>
        <p:nvPicPr>
          <p:cNvPr id="6" name="Grafik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4469844"/>
            <a:ext cx="981680" cy="748200"/>
          </a:xfrm>
          <a:prstGeom prst="rect">
            <a:avLst/>
          </a:prstGeom>
        </p:spPr>
      </p:pic>
    </p:spTree>
    <p:extLst>
      <p:ext uri="{BB962C8B-B14F-4D97-AF65-F5344CB8AC3E}">
        <p14:creationId xmlns:p14="http://schemas.microsoft.com/office/powerpoint/2010/main" val="2308333893"/>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dt="0"/>
  <p:txStyles>
    <p:titleStyle>
      <a:lvl1pPr algn="l" defTabSz="914400" rtl="0" eaLnBrk="1" latinLnBrk="0" hangingPunct="1">
        <a:spcBef>
          <a:spcPct val="0"/>
        </a:spcBef>
        <a:buNone/>
        <a:defRPr sz="3600" kern="1200">
          <a:solidFill>
            <a:srgbClr val="C6168D"/>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Clr>
          <a:srgbClr val="672686"/>
        </a:buClr>
        <a:buFont typeface="Wingdings" panose="05000000000000000000" pitchFamily="2" charset="2"/>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rgbClr val="7030A0"/>
        </a:buClr>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rgbClr val="7030A0"/>
        </a:buClr>
        <a:buFont typeface="Courier New" panose="02070309020205020404" pitchFamily="49" charset="0"/>
        <a:buChar char="o"/>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Clr>
          <a:srgbClr val="7030A0"/>
        </a:buClr>
        <a:buFont typeface="Courier New" panose="02070309020205020404" pitchFamily="49" charset="0"/>
        <a:buChar char="o"/>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Clr>
          <a:srgbClr val="7030A0"/>
        </a:buClr>
        <a:buFont typeface="Courier New" panose="02070309020205020404" pitchFamily="49" charset="0"/>
        <a:buChar char="o"/>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195486"/>
            <a:ext cx="7772400" cy="2160240"/>
          </a:xfrm>
        </p:spPr>
        <p:txBody>
          <a:bodyPr/>
          <a:lstStyle/>
          <a:p>
            <a:pPr algn="ctr"/>
            <a:r>
              <a:rPr lang="de-DE" sz="6600" b="1" dirty="0">
                <a:latin typeface="Old English Text MT" panose="03040902040508030806" pitchFamily="66" charset="0"/>
              </a:rPr>
              <a:t>Das haben wir schon immer so gemacht!</a:t>
            </a:r>
          </a:p>
        </p:txBody>
      </p:sp>
      <p:sp>
        <p:nvSpPr>
          <p:cNvPr id="5" name="Rechteck 4"/>
          <p:cNvSpPr/>
          <p:nvPr/>
        </p:nvSpPr>
        <p:spPr>
          <a:xfrm>
            <a:off x="-324544" y="2715766"/>
            <a:ext cx="9793088" cy="3024336"/>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6" name="Textfeld 5"/>
          <p:cNvSpPr txBox="1"/>
          <p:nvPr/>
        </p:nvSpPr>
        <p:spPr>
          <a:xfrm>
            <a:off x="179512" y="3213432"/>
            <a:ext cx="8784976" cy="1446550"/>
          </a:xfrm>
          <a:prstGeom prst="rect">
            <a:avLst/>
          </a:prstGeom>
          <a:noFill/>
        </p:spPr>
        <p:txBody>
          <a:bodyPr wrap="square" rtlCol="0">
            <a:spAutoFit/>
          </a:bodyPr>
          <a:lstStyle/>
          <a:p>
            <a:r>
              <a:rPr lang="de-DE" sz="3200" b="1" dirty="0">
                <a:latin typeface="Agfa Rotis Semi Serif" panose="02000603060000020004" pitchFamily="2" charset="0"/>
              </a:rPr>
              <a:t>Warum sich Kirche nicht gerne verändert </a:t>
            </a:r>
          </a:p>
          <a:p>
            <a:endParaRPr lang="de-DE" sz="1200" b="1" dirty="0">
              <a:latin typeface="Agfa Rotis Semi Serif" panose="02000603060000020004" pitchFamily="2" charset="0"/>
            </a:endParaRPr>
          </a:p>
          <a:p>
            <a:endParaRPr lang="de-DE" sz="1200" b="1" dirty="0">
              <a:latin typeface="Agfa Rotis Semi Serif" panose="02000603060000020004" pitchFamily="2" charset="0"/>
            </a:endParaRPr>
          </a:p>
          <a:p>
            <a:pPr algn="r"/>
            <a:r>
              <a:rPr lang="de-DE" sz="3200" b="1" dirty="0">
                <a:latin typeface="Agfa Rotis Semi Serif" panose="02000603060000020004" pitchFamily="2" charset="0"/>
              </a:rPr>
              <a:t>und wie es trotzdem gelingen kann.</a:t>
            </a:r>
          </a:p>
        </p:txBody>
      </p:sp>
    </p:spTree>
    <p:extLst>
      <p:ext uri="{BB962C8B-B14F-4D97-AF65-F5344CB8AC3E}">
        <p14:creationId xmlns:p14="http://schemas.microsoft.com/office/powerpoint/2010/main" val="702076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Veränderung passiert im Gehirn.</a:t>
            </a:r>
          </a:p>
        </p:txBody>
      </p:sp>
      <p:pic>
        <p:nvPicPr>
          <p:cNvPr id="1026" name="Picture 2" descr="Herzlich Willkommen bei LQ-Management.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22629"/>
            <a:ext cx="7398134" cy="319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619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Lernen ist immer emotional.</a:t>
            </a:r>
          </a:p>
        </p:txBody>
      </p:sp>
      <p:pic>
        <p:nvPicPr>
          <p:cNvPr id="4098" name="Picture 2" descr="Gehirn und Lernen - Das limbische System oder das „Säugergehirn&quot;"/>
          <p:cNvPicPr>
            <a:picLocks noChangeAspect="1" noChangeArrowheads="1"/>
          </p:cNvPicPr>
          <p:nvPr/>
        </p:nvPicPr>
        <p:blipFill rotWithShape="1">
          <a:blip r:embed="rId3">
            <a:extLst>
              <a:ext uri="{28A0092B-C50C-407E-A947-70E740481C1C}">
                <a14:useLocalDpi xmlns:a14="http://schemas.microsoft.com/office/drawing/2010/main" val="0"/>
              </a:ext>
            </a:extLst>
          </a:blip>
          <a:srcRect l="3275" t="2677" r="951" b="1300"/>
          <a:stretch/>
        </p:blipFill>
        <p:spPr bwMode="auto">
          <a:xfrm>
            <a:off x="2187261" y="1295678"/>
            <a:ext cx="4998985" cy="3364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353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Veränderung ist ein Lernprozess.</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939735178"/>
              </p:ext>
            </p:extLst>
          </p:nvPr>
        </p:nvGraphicFramePr>
        <p:xfrm>
          <a:off x="457200" y="1330325"/>
          <a:ext cx="8229600" cy="326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8099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219075"/>
            <a:ext cx="8940800"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200+ kostenlose Tränen &amp; Tropfen Illustrationen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3222476"/>
            <a:ext cx="997115" cy="1115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476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755576" y="195486"/>
            <a:ext cx="7772400" cy="21602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C6168D"/>
                </a:solidFill>
                <a:latin typeface="Calibri" panose="020F0502020204030204" pitchFamily="34" charset="0"/>
                <a:ea typeface="+mj-ea"/>
                <a:cs typeface="+mj-cs"/>
              </a:defRPr>
            </a:lvl1pPr>
          </a:lstStyle>
          <a:p>
            <a:pPr algn="ctr"/>
            <a:r>
              <a:rPr lang="de-DE" sz="8800" b="1" dirty="0">
                <a:latin typeface="Agency FB" panose="020B0503020202020204" pitchFamily="34" charset="0"/>
              </a:rPr>
              <a:t>Wie kann es gehen?</a:t>
            </a:r>
          </a:p>
        </p:txBody>
      </p:sp>
      <p:sp>
        <p:nvSpPr>
          <p:cNvPr id="4" name="Rechteck 3"/>
          <p:cNvSpPr/>
          <p:nvPr/>
        </p:nvSpPr>
        <p:spPr>
          <a:xfrm>
            <a:off x="-324544" y="2715766"/>
            <a:ext cx="9793088" cy="3024336"/>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5" name="Textfeld 4"/>
          <p:cNvSpPr txBox="1"/>
          <p:nvPr/>
        </p:nvSpPr>
        <p:spPr>
          <a:xfrm>
            <a:off x="179512" y="3213432"/>
            <a:ext cx="8784976" cy="1446550"/>
          </a:xfrm>
          <a:prstGeom prst="rect">
            <a:avLst/>
          </a:prstGeom>
          <a:noFill/>
        </p:spPr>
        <p:txBody>
          <a:bodyPr wrap="square" rtlCol="0">
            <a:spAutoFit/>
          </a:bodyPr>
          <a:lstStyle/>
          <a:p>
            <a:pPr algn="ctr"/>
            <a:r>
              <a:rPr lang="de-DE" sz="4400" b="1" dirty="0">
                <a:latin typeface="Agency FB" panose="020B0503020202020204" pitchFamily="34" charset="0"/>
              </a:rPr>
              <a:t>Veränderung gelingt mit</a:t>
            </a:r>
          </a:p>
          <a:p>
            <a:pPr algn="ctr"/>
            <a:r>
              <a:rPr lang="de-DE" sz="4400" b="1" dirty="0">
                <a:latin typeface="Agency FB" panose="020B0503020202020204" pitchFamily="34" charset="0"/>
              </a:rPr>
              <a:t>Haltung und Humor.</a:t>
            </a:r>
          </a:p>
        </p:txBody>
      </p:sp>
    </p:spTree>
    <p:extLst>
      <p:ext uri="{BB962C8B-B14F-4D97-AF65-F5344CB8AC3E}">
        <p14:creationId xmlns:p14="http://schemas.microsoft.com/office/powerpoint/2010/main" val="655871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Veränderung braucht drei Qualitäten.</a:t>
            </a:r>
          </a:p>
        </p:txBody>
      </p:sp>
      <p:sp>
        <p:nvSpPr>
          <p:cNvPr id="4" name="Inhaltsplatzhalter 3"/>
          <p:cNvSpPr>
            <a:spLocks noGrp="1"/>
          </p:cNvSpPr>
          <p:nvPr>
            <p:ph idx="1"/>
          </p:nvPr>
        </p:nvSpPr>
        <p:spPr/>
        <p:txBody>
          <a:bodyPr/>
          <a:lstStyle/>
          <a:p>
            <a:endParaRPr lang="de-DE" dirty="0"/>
          </a:p>
        </p:txBody>
      </p:sp>
      <p:grpSp>
        <p:nvGrpSpPr>
          <p:cNvPr id="5" name="Gruppieren 4"/>
          <p:cNvGrpSpPr/>
          <p:nvPr/>
        </p:nvGrpSpPr>
        <p:grpSpPr>
          <a:xfrm>
            <a:off x="323528" y="1469886"/>
            <a:ext cx="2974057" cy="2974057"/>
            <a:chOff x="323528" y="1469886"/>
            <a:chExt cx="2974057" cy="2974057"/>
          </a:xfrm>
        </p:grpSpPr>
        <p:pic>
          <p:nvPicPr>
            <p:cNvPr id="2061" name="Picture 13" descr="Strichmännchen mit einem Käscher ... | Stock-Vektor | Colour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69886"/>
              <a:ext cx="2974057" cy="2974057"/>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rot="20196984">
              <a:off x="353318" y="3512704"/>
              <a:ext cx="1584176" cy="523220"/>
            </a:xfrm>
            <a:prstGeom prst="rect">
              <a:avLst/>
            </a:prstGeom>
            <a:noFill/>
          </p:spPr>
          <p:txBody>
            <a:bodyPr wrap="square" rtlCol="0">
              <a:spAutoFit/>
            </a:bodyPr>
            <a:lstStyle/>
            <a:p>
              <a:r>
                <a:rPr lang="de-DE" sz="2800" b="1" dirty="0">
                  <a:solidFill>
                    <a:srgbClr val="C6168D"/>
                  </a:solidFill>
                  <a:latin typeface="Agency FB" panose="020B0503020202020204" pitchFamily="34" charset="0"/>
                </a:rPr>
                <a:t>Visionär</a:t>
              </a:r>
            </a:p>
          </p:txBody>
        </p:sp>
      </p:grpSp>
      <p:grpSp>
        <p:nvGrpSpPr>
          <p:cNvPr id="6" name="Gruppieren 5"/>
          <p:cNvGrpSpPr/>
          <p:nvPr/>
        </p:nvGrpSpPr>
        <p:grpSpPr>
          <a:xfrm>
            <a:off x="3281278" y="1475908"/>
            <a:ext cx="3050615" cy="2902064"/>
            <a:chOff x="3281278" y="1475908"/>
            <a:chExt cx="3050615" cy="2902064"/>
          </a:xfrm>
        </p:grpSpPr>
        <p:pic>
          <p:nvPicPr>
            <p:cNvPr id="2057" name="Picture 9" descr="Strichmännchen Serie Pumpy / Handwerk – kaufen Sie diese Vektorgrafik und  finden Sie ähnliche Vektorgrafiken auf Adobe Stock | Adobe Stock"/>
            <p:cNvPicPr>
              <a:picLocks noChangeAspect="1" noChangeArrowheads="1"/>
            </p:cNvPicPr>
            <p:nvPr/>
          </p:nvPicPr>
          <p:blipFill rotWithShape="1">
            <a:blip r:embed="rId4">
              <a:extLst>
                <a:ext uri="{28A0092B-C50C-407E-A947-70E740481C1C}">
                  <a14:useLocalDpi xmlns:a14="http://schemas.microsoft.com/office/drawing/2010/main" val="0"/>
                </a:ext>
              </a:extLst>
            </a:blip>
            <a:srcRect b="4358"/>
            <a:stretch/>
          </p:blipFill>
          <p:spPr bwMode="auto">
            <a:xfrm>
              <a:off x="3297585" y="1475908"/>
              <a:ext cx="3034308" cy="2902064"/>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rot="2532922">
              <a:off x="3281278" y="3077426"/>
              <a:ext cx="1707143" cy="523220"/>
            </a:xfrm>
            <a:prstGeom prst="rect">
              <a:avLst/>
            </a:prstGeom>
            <a:noFill/>
          </p:spPr>
          <p:txBody>
            <a:bodyPr wrap="square" rtlCol="0">
              <a:spAutoFit/>
            </a:bodyPr>
            <a:lstStyle/>
            <a:p>
              <a:r>
                <a:rPr lang="de-DE" sz="2800" b="1" dirty="0">
                  <a:solidFill>
                    <a:srgbClr val="FDB913"/>
                  </a:solidFill>
                  <a:latin typeface="Agency FB" panose="020B0503020202020204" pitchFamily="34" charset="0"/>
                </a:rPr>
                <a:t>Pragmatiker</a:t>
              </a:r>
            </a:p>
          </p:txBody>
        </p:sp>
      </p:grpSp>
      <p:grpSp>
        <p:nvGrpSpPr>
          <p:cNvPr id="7" name="Gruppieren 6"/>
          <p:cNvGrpSpPr/>
          <p:nvPr/>
        </p:nvGrpSpPr>
        <p:grpSpPr>
          <a:xfrm>
            <a:off x="6129748" y="1469886"/>
            <a:ext cx="2572006" cy="3100522"/>
            <a:chOff x="6129748" y="1469886"/>
            <a:chExt cx="2572006" cy="3100522"/>
          </a:xfrm>
        </p:grpSpPr>
        <p:pic>
          <p:nvPicPr>
            <p:cNvPr id="2059" name="Picture 11" descr="Strichmaennchen mit Lupe | else.schwarz Rechtsanwälte Partnerschaft"/>
            <p:cNvPicPr>
              <a:picLocks noChangeAspect="1" noChangeArrowheads="1"/>
            </p:cNvPicPr>
            <p:nvPr/>
          </p:nvPicPr>
          <p:blipFill rotWithShape="1">
            <a:blip r:embed="rId5">
              <a:clrChange>
                <a:clrFrom>
                  <a:srgbClr val="FFFFFF"/>
                </a:clrFrom>
                <a:clrTo>
                  <a:srgbClr val="FFFFFF">
                    <a:alpha val="0"/>
                  </a:srgbClr>
                </a:clrTo>
              </a:clrChange>
              <a:duotone>
                <a:prstClr val="black"/>
                <a:srgbClr val="40B9E3">
                  <a:tint val="45000"/>
                  <a:satMod val="400000"/>
                </a:srgbClr>
              </a:duotone>
              <a:extLst>
                <a:ext uri="{28A0092B-C50C-407E-A947-70E740481C1C}">
                  <a14:useLocalDpi xmlns:a14="http://schemas.microsoft.com/office/drawing/2010/main" val="0"/>
                </a:ext>
              </a:extLst>
            </a:blip>
            <a:srcRect l="12193" t="7019" r="18903" b="7387"/>
            <a:stretch/>
          </p:blipFill>
          <p:spPr bwMode="auto">
            <a:xfrm>
              <a:off x="6372200" y="1469886"/>
              <a:ext cx="2329554" cy="3100522"/>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p:nvSpPr>
          <p:spPr>
            <a:xfrm rot="20005003">
              <a:off x="6129748" y="1599292"/>
              <a:ext cx="1584176" cy="523220"/>
            </a:xfrm>
            <a:prstGeom prst="rect">
              <a:avLst/>
            </a:prstGeom>
            <a:noFill/>
          </p:spPr>
          <p:txBody>
            <a:bodyPr wrap="square" rtlCol="0">
              <a:spAutoFit/>
            </a:bodyPr>
            <a:lstStyle/>
            <a:p>
              <a:r>
                <a:rPr lang="de-DE" sz="2800" b="1" dirty="0">
                  <a:solidFill>
                    <a:srgbClr val="40B9E3"/>
                  </a:solidFill>
                  <a:latin typeface="Agency FB" panose="020B0503020202020204" pitchFamily="34" charset="0"/>
                </a:rPr>
                <a:t>Optimierer</a:t>
              </a:r>
            </a:p>
          </p:txBody>
        </p:sp>
      </p:grpSp>
    </p:spTree>
    <p:extLst>
      <p:ext uri="{BB962C8B-B14F-4D97-AF65-F5344CB8AC3E}">
        <p14:creationId xmlns:p14="http://schemas.microsoft.com/office/powerpoint/2010/main" val="138753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Visionen verändert das gesamte Spiel.</a:t>
            </a:r>
          </a:p>
        </p:txBody>
      </p:sp>
      <p:pic>
        <p:nvPicPr>
          <p:cNvPr id="2050" name="Picture 2" descr="The Physics Behind the Fosbury Flop - You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641082"/>
            <a:ext cx="5231863" cy="29429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arbucks Coffee in Weid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725" y="1248020"/>
            <a:ext cx="4381500" cy="32861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esla wird seinem Hype gerecht – fürs Ers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1282080"/>
            <a:ext cx="4866944" cy="273630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pple: Heute könnten gleich vier neue iPhones enthüllt werden | Leben &amp;  Wissen | BILD.d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83" y="1709547"/>
            <a:ext cx="5054584" cy="284320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Multitalente von Bildung bis Kunst: 3D-Druck entdecken - reichelt.de Magaz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AutoShape 12" descr="Multitalente von Bildung bis Kunst: 3D-Druck entdecken - reichelt.de Magazi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14" descr="Multitalente von Bildung bis Kunst: 3D-Druck entdecken - reichelt.de Magazi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AutoShape 16" descr="Multitalente von Bildung bis Kunst: 3D-Druck entdecken - reichelt.de Magazi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067" name="Picture 19" descr="Online Doctor Services | Virtual Doctors Onl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088" y="1224381"/>
            <a:ext cx="4556548" cy="5205856"/>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Fabriken for Future No. 1: Mit seiner Speedfactory gilt Adidas als Vorreiter der individuellen Fertigung durch 3-D-Druc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30475" y="1188492"/>
            <a:ext cx="6838950" cy="384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28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Visionen brauchen Konsequenz.</a:t>
            </a:r>
          </a:p>
        </p:txBody>
      </p:sp>
      <p:sp>
        <p:nvSpPr>
          <p:cNvPr id="3" name="Inhaltsplatzhalter 2"/>
          <p:cNvSpPr>
            <a:spLocks noGrp="1"/>
          </p:cNvSpPr>
          <p:nvPr>
            <p:ph idx="1"/>
          </p:nvPr>
        </p:nvSpPr>
        <p:spPr/>
        <p:txBody>
          <a:bodyPr/>
          <a:lstStyle/>
          <a:p>
            <a:endParaRPr lang="de-DE" dirty="0"/>
          </a:p>
        </p:txBody>
      </p:sp>
      <p:pic>
        <p:nvPicPr>
          <p:cNvPr id="3074" name="Picture 2" descr="Reinventing organizations - Target T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275606"/>
            <a:ext cx="6076950" cy="34194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oziale Innovationen: Das Beispiel Alter und Pflege - Fostering Innov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9504"/>
            <a:ext cx="9220200" cy="4962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13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Rechteck 3"/>
          <p:cNvSpPr/>
          <p:nvPr/>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0" y="2538529"/>
            <a:ext cx="9144000" cy="400110"/>
          </a:xfrm>
          <a:prstGeom prst="rect">
            <a:avLst/>
          </a:prstGeom>
          <a:noFill/>
        </p:spPr>
        <p:txBody>
          <a:bodyPr wrap="square" rtlCol="0">
            <a:spAutoFit/>
          </a:bodyPr>
          <a:lstStyle/>
          <a:p>
            <a:pPr algn="ctr"/>
            <a:r>
              <a:rPr lang="de-DE" sz="2000" dirty="0"/>
              <a:t>[Hier könnte Ihre Vision stehen]</a:t>
            </a:r>
          </a:p>
        </p:txBody>
      </p:sp>
    </p:spTree>
    <p:extLst>
      <p:ext uri="{BB962C8B-B14F-4D97-AF65-F5344CB8AC3E}">
        <p14:creationId xmlns:p14="http://schemas.microsoft.com/office/powerpoint/2010/main" val="2819298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Ja zur „Macht“-Frage. </a:t>
            </a:r>
          </a:p>
        </p:txBody>
      </p:sp>
      <p:sp>
        <p:nvSpPr>
          <p:cNvPr id="3" name="Inhaltsplatzhalter 2"/>
          <p:cNvSpPr>
            <a:spLocks noGrp="1"/>
          </p:cNvSpPr>
          <p:nvPr>
            <p:ph idx="1"/>
          </p:nvPr>
        </p:nvSpPr>
        <p:spPr>
          <a:xfrm>
            <a:off x="827584" y="2139702"/>
            <a:ext cx="7416824" cy="2454920"/>
          </a:xfrm>
        </p:spPr>
        <p:txBody>
          <a:bodyPr>
            <a:normAutofit/>
          </a:bodyPr>
          <a:lstStyle/>
          <a:p>
            <a:pPr marL="0" indent="0">
              <a:buNone/>
            </a:pPr>
            <a:r>
              <a:rPr lang="de-DE" sz="8800" b="1" dirty="0">
                <a:solidFill>
                  <a:srgbClr val="002060"/>
                </a:solidFill>
              </a:rPr>
              <a:t>Wer macht‘s?</a:t>
            </a:r>
          </a:p>
        </p:txBody>
      </p:sp>
      <p:pic>
        <p:nvPicPr>
          <p:cNvPr id="3074" name="Picture 2" descr="https://johannes-lutz.de/home/wp-content/uploads/2019/01/Wissensriese-und-Umsetzungszwerg-Bann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374" y="1491630"/>
            <a:ext cx="8821656"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08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randombar(horizontal)">
                                      <p:cBhvr>
                                        <p:cTn id="1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4" name="Picture 2" descr="Jesus erzählt vom Reich Got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8204"/>
            <a:ext cx="4392488" cy="56126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vangelische Kirche auf Reformkurs | Kultur | DW | 17.05.2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7004" y="76390"/>
            <a:ext cx="4442000" cy="249536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4932040" y="2728704"/>
            <a:ext cx="3816424" cy="1446550"/>
          </a:xfrm>
          <a:prstGeom prst="rect">
            <a:avLst/>
          </a:prstGeom>
          <a:noFill/>
        </p:spPr>
        <p:txBody>
          <a:bodyPr wrap="square" rtlCol="0">
            <a:spAutoFit/>
          </a:bodyPr>
          <a:lstStyle/>
          <a:p>
            <a:pPr algn="ctr"/>
            <a:r>
              <a:rPr lang="de-DE" sz="4400" dirty="0">
                <a:latin typeface="Calibri" panose="020F0502020204030204" pitchFamily="34" charset="0"/>
              </a:rPr>
              <a:t>… Gekommen ist die </a:t>
            </a:r>
            <a:r>
              <a:rPr lang="de-DE" sz="4400" b="1" dirty="0">
                <a:solidFill>
                  <a:srgbClr val="7030A0"/>
                </a:solidFill>
                <a:latin typeface="Calibri" panose="020F0502020204030204" pitchFamily="34" charset="0"/>
              </a:rPr>
              <a:t>Kirche</a:t>
            </a:r>
            <a:r>
              <a:rPr lang="de-DE" sz="4400" dirty="0">
                <a:latin typeface="Calibri" panose="020F0502020204030204" pitchFamily="34" charset="0"/>
              </a:rPr>
              <a:t>.</a:t>
            </a:r>
          </a:p>
        </p:txBody>
      </p:sp>
    </p:spTree>
    <p:extLst>
      <p:ext uri="{BB962C8B-B14F-4D97-AF65-F5344CB8AC3E}">
        <p14:creationId xmlns:p14="http://schemas.microsoft.com/office/powerpoint/2010/main" val="416288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1000"/>
                                        <p:tgtEl>
                                          <p:spTgt spid="6"/>
                                        </p:tgtEl>
                                      </p:cBhvr>
                                    </p:animEffect>
                                    <p:anim calcmode="lin" valueType="num">
                                      <p:cBhvr>
                                        <p:cTn id="10" dur="1000" fill="hold"/>
                                        <p:tgtEl>
                                          <p:spTgt spid="6"/>
                                        </p:tgtEl>
                                        <p:attrNameLst>
                                          <p:attrName>ppt_x</p:attrName>
                                        </p:attrNameLst>
                                      </p:cBhvr>
                                      <p:tavLst>
                                        <p:tav tm="0">
                                          <p:val>
                                            <p:strVal val="#ppt_x"/>
                                          </p:val>
                                        </p:tav>
                                        <p:tav tm="100000">
                                          <p:val>
                                            <p:strVal val="#ppt_x"/>
                                          </p:val>
                                        </p:tav>
                                      </p:tavLst>
                                    </p:anim>
                                    <p:anim calcmode="lin" valueType="num">
                                      <p:cBhvr>
                                        <p:cTn id="1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Handeln Sie! Sonst werden Sie behandelt.</a:t>
            </a:r>
          </a:p>
        </p:txBody>
      </p:sp>
      <p:sp>
        <p:nvSpPr>
          <p:cNvPr id="3" name="Inhaltsplatzhalter 2"/>
          <p:cNvSpPr>
            <a:spLocks noGrp="1"/>
          </p:cNvSpPr>
          <p:nvPr>
            <p:ph idx="1"/>
          </p:nvPr>
        </p:nvSpPr>
        <p:spPr/>
        <p:txBody>
          <a:bodyPr>
            <a:noAutofit/>
          </a:bodyPr>
          <a:lstStyle/>
          <a:p>
            <a:r>
              <a:rPr lang="de-DE" sz="4000" dirty="0"/>
              <a:t>Veränderung beginnt in mir.</a:t>
            </a:r>
          </a:p>
          <a:p>
            <a:r>
              <a:rPr lang="de-DE" sz="4000" dirty="0"/>
              <a:t>Ergebnisse leben, statt Ergebnisse erreichen.</a:t>
            </a:r>
          </a:p>
        </p:txBody>
      </p:sp>
    </p:spTree>
    <p:extLst>
      <p:ext uri="{BB962C8B-B14F-4D97-AF65-F5344CB8AC3E}">
        <p14:creationId xmlns:p14="http://schemas.microsoft.com/office/powerpoint/2010/main" val="201442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Und wenn etwas nicht funktioniert…</a:t>
            </a:r>
          </a:p>
        </p:txBody>
      </p:sp>
      <p:sp>
        <p:nvSpPr>
          <p:cNvPr id="3" name="Inhaltsplatzhalter 2"/>
          <p:cNvSpPr>
            <a:spLocks noGrp="1"/>
          </p:cNvSpPr>
          <p:nvPr>
            <p:ph idx="1"/>
          </p:nvPr>
        </p:nvSpPr>
        <p:spPr/>
        <p:txBody>
          <a:bodyPr>
            <a:normAutofit/>
          </a:bodyPr>
          <a:lstStyle/>
          <a:p>
            <a:pPr marL="0" indent="0" algn="r">
              <a:buNone/>
            </a:pPr>
            <a:r>
              <a:rPr lang="de-DE" sz="6600" dirty="0"/>
              <a:t>Tun Sie es anders – </a:t>
            </a:r>
          </a:p>
          <a:p>
            <a:pPr marL="0" indent="0" algn="r">
              <a:buNone/>
            </a:pPr>
            <a:r>
              <a:rPr lang="de-DE" sz="5400" dirty="0"/>
              <a:t>nicht härter oder besser.</a:t>
            </a:r>
          </a:p>
          <a:p>
            <a:endParaRPr lang="de-DE" sz="6600" dirty="0"/>
          </a:p>
        </p:txBody>
      </p:sp>
    </p:spTree>
    <p:extLst>
      <p:ext uri="{BB962C8B-B14F-4D97-AF65-F5344CB8AC3E}">
        <p14:creationId xmlns:p14="http://schemas.microsoft.com/office/powerpoint/2010/main" val="183517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755576" y="195486"/>
            <a:ext cx="7772400" cy="21602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C6168D"/>
                </a:solidFill>
                <a:latin typeface="Calibri" panose="020F0502020204030204" pitchFamily="34" charset="0"/>
                <a:ea typeface="+mj-ea"/>
                <a:cs typeface="+mj-cs"/>
              </a:defRPr>
            </a:lvl1pPr>
          </a:lstStyle>
          <a:p>
            <a:pPr algn="ctr"/>
            <a:r>
              <a:rPr lang="de-DE" sz="8800" b="1" dirty="0">
                <a:latin typeface="Agency FB" panose="020B0503020202020204" pitchFamily="34" charset="0"/>
              </a:rPr>
              <a:t>Was tun?</a:t>
            </a:r>
          </a:p>
        </p:txBody>
      </p:sp>
      <p:sp>
        <p:nvSpPr>
          <p:cNvPr id="4" name="Rechteck 3"/>
          <p:cNvSpPr/>
          <p:nvPr/>
        </p:nvSpPr>
        <p:spPr>
          <a:xfrm>
            <a:off x="-324544" y="2715766"/>
            <a:ext cx="9793088" cy="3024336"/>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5" name="Textfeld 4"/>
          <p:cNvSpPr txBox="1"/>
          <p:nvPr/>
        </p:nvSpPr>
        <p:spPr>
          <a:xfrm>
            <a:off x="179512" y="3213432"/>
            <a:ext cx="8784976" cy="769441"/>
          </a:xfrm>
          <a:prstGeom prst="rect">
            <a:avLst/>
          </a:prstGeom>
          <a:noFill/>
        </p:spPr>
        <p:txBody>
          <a:bodyPr wrap="square" rtlCol="0">
            <a:spAutoFit/>
          </a:bodyPr>
          <a:lstStyle/>
          <a:p>
            <a:pPr algn="ctr"/>
            <a:r>
              <a:rPr lang="de-DE" sz="4400" b="1" dirty="0">
                <a:latin typeface="Agency FB" panose="020B0503020202020204" pitchFamily="34" charset="0"/>
              </a:rPr>
              <a:t>Praktische Tipps.</a:t>
            </a:r>
          </a:p>
        </p:txBody>
      </p:sp>
    </p:spTree>
    <p:extLst>
      <p:ext uri="{BB962C8B-B14F-4D97-AF65-F5344CB8AC3E}">
        <p14:creationId xmlns:p14="http://schemas.microsoft.com/office/powerpoint/2010/main" val="3361880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Innovation kann man üben</a:t>
            </a:r>
          </a:p>
        </p:txBody>
      </p:sp>
      <p:sp>
        <p:nvSpPr>
          <p:cNvPr id="3" name="Inhaltsplatzhalter 2"/>
          <p:cNvSpPr>
            <a:spLocks noGrp="1"/>
          </p:cNvSpPr>
          <p:nvPr>
            <p:ph idx="1"/>
          </p:nvPr>
        </p:nvSpPr>
        <p:spPr/>
        <p:txBody>
          <a:bodyPr>
            <a:normAutofit fontScale="62500" lnSpcReduction="20000"/>
          </a:bodyPr>
          <a:lstStyle/>
          <a:p>
            <a:r>
              <a:rPr lang="de-DE" dirty="0"/>
              <a:t>Sagen Sie eine Woche lang ja!</a:t>
            </a:r>
          </a:p>
          <a:p>
            <a:pPr lvl="1"/>
            <a:r>
              <a:rPr lang="de-DE" dirty="0"/>
              <a:t>Dann erst fragen Sie: Wie?</a:t>
            </a:r>
          </a:p>
          <a:p>
            <a:r>
              <a:rPr lang="de-DE" dirty="0"/>
              <a:t>Regeln im Team für Innovation</a:t>
            </a:r>
          </a:p>
          <a:p>
            <a:pPr lvl="1"/>
            <a:r>
              <a:rPr lang="de-DE" dirty="0" err="1"/>
              <a:t>zB</a:t>
            </a:r>
            <a:r>
              <a:rPr lang="de-DE" dirty="0"/>
              <a:t> Jeder Vorschlag wird 5 Minuten von allen kommentiert: Was können wir dazu beitragen, dass das klappt?</a:t>
            </a:r>
          </a:p>
          <a:p>
            <a:pPr lvl="1"/>
            <a:r>
              <a:rPr lang="de-DE" dirty="0"/>
              <a:t>Was tun wir </a:t>
            </a:r>
            <a:r>
              <a:rPr lang="de-DE" b="1" dirty="0"/>
              <a:t>ab sofort </a:t>
            </a:r>
            <a:r>
              <a:rPr lang="de-DE" dirty="0"/>
              <a:t>anders?</a:t>
            </a:r>
          </a:p>
          <a:p>
            <a:r>
              <a:rPr lang="de-DE" dirty="0"/>
              <a:t>Visions-Bilder malen </a:t>
            </a:r>
          </a:p>
          <a:p>
            <a:r>
              <a:rPr lang="de-DE" dirty="0"/>
              <a:t>Jede Woche eine neue Impression von Andersdenkern holen </a:t>
            </a:r>
          </a:p>
          <a:p>
            <a:r>
              <a:rPr lang="de-DE" dirty="0"/>
              <a:t>Jeden Tag einmal die Frage : Wie könnten wir es anders tun?</a:t>
            </a:r>
          </a:p>
          <a:p>
            <a:r>
              <a:rPr lang="de-DE" dirty="0"/>
              <a:t>Den Besprechungsraum umstellen jede Woche 1x</a:t>
            </a:r>
          </a:p>
          <a:p>
            <a:r>
              <a:rPr lang="de-DE" dirty="0"/>
              <a:t>…</a:t>
            </a:r>
          </a:p>
        </p:txBody>
      </p:sp>
    </p:spTree>
    <p:extLst>
      <p:ext uri="{BB962C8B-B14F-4D97-AF65-F5344CB8AC3E}">
        <p14:creationId xmlns:p14="http://schemas.microsoft.com/office/powerpoint/2010/main" val="319583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Umgang mit Widerständen</a:t>
            </a:r>
          </a:p>
        </p:txBody>
      </p:sp>
      <p:sp>
        <p:nvSpPr>
          <p:cNvPr id="3" name="Inhaltsplatzhalter 2"/>
          <p:cNvSpPr>
            <a:spLocks noGrp="1"/>
          </p:cNvSpPr>
          <p:nvPr>
            <p:ph idx="1"/>
          </p:nvPr>
        </p:nvSpPr>
        <p:spPr/>
        <p:txBody>
          <a:bodyPr>
            <a:normAutofit fontScale="92500" lnSpcReduction="10000"/>
          </a:bodyPr>
          <a:lstStyle/>
          <a:p>
            <a:r>
              <a:rPr lang="de-DE" dirty="0"/>
              <a:t>Ruhe bewahren. </a:t>
            </a:r>
          </a:p>
          <a:p>
            <a:r>
              <a:rPr lang="de-DE" dirty="0"/>
              <a:t>Streuen Sie Ideen beständig beiläufig ein.</a:t>
            </a:r>
          </a:p>
          <a:p>
            <a:r>
              <a:rPr lang="de-DE" dirty="0"/>
              <a:t>Machen Sie Widerständler zu Optimierern.</a:t>
            </a:r>
          </a:p>
          <a:p>
            <a:r>
              <a:rPr lang="de-DE" dirty="0"/>
              <a:t>Fragen sie nach Vorschlägen.</a:t>
            </a:r>
          </a:p>
          <a:p>
            <a:pPr lvl="1"/>
            <a:r>
              <a:rPr lang="de-DE" dirty="0"/>
              <a:t>„das geht so nicht“ - Sondern?</a:t>
            </a:r>
          </a:p>
          <a:p>
            <a:pPr lvl="1"/>
            <a:r>
              <a:rPr lang="de-DE" dirty="0"/>
              <a:t>Auf welche Risiken wollen Sie uns hinweisen? (…) und wie können wir trotzdem unsere Vision erreichen?</a:t>
            </a:r>
          </a:p>
        </p:txBody>
      </p:sp>
    </p:spTree>
    <p:extLst>
      <p:ext uri="{BB962C8B-B14F-4D97-AF65-F5344CB8AC3E}">
        <p14:creationId xmlns:p14="http://schemas.microsoft.com/office/powerpoint/2010/main" val="2757862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haben wir schon immer so gemacht“</a:t>
            </a:r>
          </a:p>
        </p:txBody>
      </p:sp>
      <p:sp>
        <p:nvSpPr>
          <p:cNvPr id="3" name="Inhaltsplatzhalter 2"/>
          <p:cNvSpPr>
            <a:spLocks noGrp="1"/>
          </p:cNvSpPr>
          <p:nvPr>
            <p:ph idx="1"/>
          </p:nvPr>
        </p:nvSpPr>
        <p:spPr/>
        <p:txBody>
          <a:bodyPr>
            <a:normAutofit fontScale="62500" lnSpcReduction="20000"/>
          </a:bodyPr>
          <a:lstStyle/>
          <a:p>
            <a:r>
              <a:rPr lang="de-DE" dirty="0"/>
              <a:t>Stimmt. Wir haben es noch nicht anders probiert. Was könnte schlimmstenfalls passieren? Was bestenfalls?</a:t>
            </a:r>
          </a:p>
          <a:p>
            <a:r>
              <a:rPr lang="de-DE" dirty="0"/>
              <a:t>Ich würde es gern nur ein Mal ausprobieren. Könnten Sie genau beobachten und mir anschließend Feedback geben, woran es liegt, wenn es nicht funktioniert?</a:t>
            </a:r>
          </a:p>
          <a:p>
            <a:r>
              <a:rPr lang="de-DE" dirty="0"/>
              <a:t>Vor Carl Benz hat niemand Autos gebaut, vor Steve Jobs niemand Smartphones entwickelt. Irgendwer muss immer der erste sein, wäre doch schön, wenn wir das wären.</a:t>
            </a:r>
          </a:p>
          <a:p>
            <a:r>
              <a:rPr lang="de-DE" dirty="0"/>
              <a:t>Ja und weil wir es auch immer schon gemacht haben, zahlen wir weiterhin mit D-Mark.</a:t>
            </a:r>
          </a:p>
          <a:p>
            <a:r>
              <a:rPr lang="de-DE" dirty="0"/>
              <a:t>Das ist ein Totschlagsargument. Ich sehe das anders. Ich würde jetzt gern gemeinsam überlegen, wie wir das schaffen.</a:t>
            </a:r>
          </a:p>
        </p:txBody>
      </p:sp>
    </p:spTree>
    <p:extLst>
      <p:ext uri="{BB962C8B-B14F-4D97-AF65-F5344CB8AC3E}">
        <p14:creationId xmlns:p14="http://schemas.microsoft.com/office/powerpoint/2010/main" val="1368605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755576" y="195486"/>
            <a:ext cx="7772400" cy="21602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C6168D"/>
                </a:solidFill>
                <a:latin typeface="Calibri" panose="020F0502020204030204" pitchFamily="34" charset="0"/>
                <a:ea typeface="+mj-ea"/>
                <a:cs typeface="+mj-cs"/>
              </a:defRPr>
            </a:lvl1pPr>
          </a:lstStyle>
          <a:p>
            <a:pPr algn="ctr"/>
            <a:r>
              <a:rPr lang="de-DE" sz="8800" b="1" dirty="0">
                <a:latin typeface="Agency FB" panose="020B0503020202020204" pitchFamily="34" charset="0"/>
              </a:rPr>
              <a:t>Wenn der Wind der Veränderung weht,</a:t>
            </a:r>
          </a:p>
        </p:txBody>
      </p:sp>
      <p:sp>
        <p:nvSpPr>
          <p:cNvPr id="4" name="Rechteck 3"/>
          <p:cNvSpPr/>
          <p:nvPr/>
        </p:nvSpPr>
        <p:spPr>
          <a:xfrm>
            <a:off x="-324544" y="2715766"/>
            <a:ext cx="9793088" cy="3024336"/>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5" name="Textfeld 4"/>
          <p:cNvSpPr txBox="1"/>
          <p:nvPr/>
        </p:nvSpPr>
        <p:spPr>
          <a:xfrm>
            <a:off x="179512" y="3213432"/>
            <a:ext cx="8784976" cy="1446550"/>
          </a:xfrm>
          <a:prstGeom prst="rect">
            <a:avLst/>
          </a:prstGeom>
          <a:noFill/>
        </p:spPr>
        <p:txBody>
          <a:bodyPr wrap="square" rtlCol="0">
            <a:spAutoFit/>
          </a:bodyPr>
          <a:lstStyle/>
          <a:p>
            <a:pPr algn="ctr"/>
            <a:r>
              <a:rPr lang="de-DE" sz="4400" b="1" dirty="0">
                <a:latin typeface="Agency FB" panose="020B0503020202020204" pitchFamily="34" charset="0"/>
              </a:rPr>
              <a:t>bauen die einen Mauern</a:t>
            </a:r>
          </a:p>
          <a:p>
            <a:pPr algn="ctr"/>
            <a:r>
              <a:rPr lang="de-DE" sz="4400" b="1" dirty="0">
                <a:latin typeface="Agency FB" panose="020B0503020202020204" pitchFamily="34" charset="0"/>
              </a:rPr>
              <a:t>und die anderen Windmühlen.</a:t>
            </a:r>
          </a:p>
        </p:txBody>
      </p:sp>
    </p:spTree>
    <p:extLst>
      <p:ext uri="{BB962C8B-B14F-4D97-AF65-F5344CB8AC3E}">
        <p14:creationId xmlns:p14="http://schemas.microsoft.com/office/powerpoint/2010/main" val="1941057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3970784" cy="857250"/>
          </a:xfrm>
        </p:spPr>
        <p:txBody>
          <a:bodyPr/>
          <a:lstStyle/>
          <a:p>
            <a:r>
              <a:rPr lang="de-DE" b="1" dirty="0">
                <a:solidFill>
                  <a:srgbClr val="0070C0"/>
                </a:solidFill>
              </a:rPr>
              <a:t>Innovation</a:t>
            </a:r>
            <a:r>
              <a:rPr lang="de-DE" dirty="0">
                <a:solidFill>
                  <a:srgbClr val="0070C0"/>
                </a:solidFill>
              </a:rPr>
              <a:t>…</a:t>
            </a:r>
          </a:p>
        </p:txBody>
      </p:sp>
      <p:sp>
        <p:nvSpPr>
          <p:cNvPr id="5" name="Titel 1"/>
          <p:cNvSpPr txBox="1">
            <a:spLocks/>
          </p:cNvSpPr>
          <p:nvPr/>
        </p:nvSpPr>
        <p:spPr>
          <a:xfrm>
            <a:off x="5004048" y="195486"/>
            <a:ext cx="3970784"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C6168D"/>
                </a:solidFill>
                <a:latin typeface="Calibri" panose="020F0502020204030204" pitchFamily="34" charset="0"/>
                <a:ea typeface="+mj-ea"/>
                <a:cs typeface="+mj-cs"/>
              </a:defRPr>
            </a:lvl1pPr>
          </a:lstStyle>
          <a:p>
            <a:r>
              <a:rPr lang="de-DE" b="1" dirty="0"/>
              <a:t>Kirche…</a:t>
            </a:r>
          </a:p>
        </p:txBody>
      </p:sp>
      <p:sp>
        <p:nvSpPr>
          <p:cNvPr id="6" name="Titel 1"/>
          <p:cNvSpPr txBox="1">
            <a:spLocks/>
          </p:cNvSpPr>
          <p:nvPr/>
        </p:nvSpPr>
        <p:spPr>
          <a:xfrm>
            <a:off x="5004048" y="624111"/>
            <a:ext cx="3096344" cy="7048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C6168D"/>
                </a:solidFill>
                <a:latin typeface="Calibri" panose="020F0502020204030204" pitchFamily="34" charset="0"/>
                <a:ea typeface="+mj-ea"/>
                <a:cs typeface="+mj-cs"/>
              </a:defRPr>
            </a:lvl1pPr>
          </a:lstStyle>
          <a:p>
            <a:r>
              <a:rPr lang="de-DE" sz="2000" b="1" dirty="0"/>
              <a:t>Große Organisationen</a:t>
            </a:r>
          </a:p>
        </p:txBody>
      </p:sp>
      <p:sp>
        <p:nvSpPr>
          <p:cNvPr id="7" name="Textfeld 6"/>
          <p:cNvSpPr txBox="1"/>
          <p:nvPr/>
        </p:nvSpPr>
        <p:spPr>
          <a:xfrm>
            <a:off x="2699792" y="2499742"/>
            <a:ext cx="2880320" cy="400110"/>
          </a:xfrm>
          <a:prstGeom prst="rect">
            <a:avLst/>
          </a:prstGeom>
          <a:noFill/>
        </p:spPr>
        <p:txBody>
          <a:bodyPr wrap="square" rtlCol="0">
            <a:spAutoFit/>
          </a:bodyPr>
          <a:lstStyle/>
          <a:p>
            <a:r>
              <a:rPr lang="de-DE" sz="2000" b="1" dirty="0"/>
              <a:t>Versuch und Irrtum</a:t>
            </a:r>
          </a:p>
        </p:txBody>
      </p:sp>
      <p:sp>
        <p:nvSpPr>
          <p:cNvPr id="8" name="Textfeld 7"/>
          <p:cNvSpPr txBox="1"/>
          <p:nvPr/>
        </p:nvSpPr>
        <p:spPr>
          <a:xfrm>
            <a:off x="2699792" y="3147814"/>
            <a:ext cx="3168352" cy="400110"/>
          </a:xfrm>
          <a:prstGeom prst="rect">
            <a:avLst/>
          </a:prstGeom>
          <a:noFill/>
        </p:spPr>
        <p:txBody>
          <a:bodyPr wrap="square" rtlCol="0">
            <a:spAutoFit/>
          </a:bodyPr>
          <a:lstStyle/>
          <a:p>
            <a:r>
              <a:rPr lang="de-DE" sz="2000" b="1" dirty="0"/>
              <a:t>Studium und Diskussion</a:t>
            </a:r>
          </a:p>
        </p:txBody>
      </p:sp>
    </p:spTree>
    <p:extLst>
      <p:ext uri="{BB962C8B-B14F-4D97-AF65-F5344CB8AC3E}">
        <p14:creationId xmlns:p14="http://schemas.microsoft.com/office/powerpoint/2010/main" val="96202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2222E-6 3.58025E-6 L -0.2757 -0.16821 " pathEditMode="relative" rAng="0" ptsTypes="AA">
                                      <p:cBhvr>
                                        <p:cTn id="6" dur="2000" fill="hold"/>
                                        <p:tgtEl>
                                          <p:spTgt spid="7"/>
                                        </p:tgtEl>
                                        <p:attrNameLst>
                                          <p:attrName>ppt_x</p:attrName>
                                          <p:attrName>ppt_y</p:attrName>
                                        </p:attrNameLst>
                                      </p:cBhvr>
                                      <p:rCtr x="-13785" y="-8426"/>
                                    </p:animMotion>
                                  </p:childTnLst>
                                </p:cTn>
                              </p:par>
                              <p:par>
                                <p:cTn id="7" presetID="42" presetClass="path" presetSubtype="0" accel="50000" decel="50000" fill="hold" grpId="0" nodeType="withEffect">
                                  <p:stCondLst>
                                    <p:cond delay="0"/>
                                  </p:stCondLst>
                                  <p:childTnLst>
                                    <p:animMotion origin="layout" path="M -2.77778E-6 4.07407E-6 L 0.25209 -0.27686 " pathEditMode="relative" rAng="0" ptsTypes="AA">
                                      <p:cBhvr>
                                        <p:cTn id="8" dur="2000" fill="hold"/>
                                        <p:tgtEl>
                                          <p:spTgt spid="8"/>
                                        </p:tgtEl>
                                        <p:attrNameLst>
                                          <p:attrName>ppt_x</p:attrName>
                                          <p:attrName>ppt_y</p:attrName>
                                        </p:attrNameLst>
                                      </p:cBhvr>
                                      <p:rCtr x="12604" y="-138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3970784" cy="857250"/>
          </a:xfrm>
        </p:spPr>
        <p:txBody>
          <a:bodyPr/>
          <a:lstStyle/>
          <a:p>
            <a:r>
              <a:rPr lang="de-DE" b="1" dirty="0">
                <a:solidFill>
                  <a:srgbClr val="0070C0"/>
                </a:solidFill>
              </a:rPr>
              <a:t>Innovation</a:t>
            </a:r>
            <a:r>
              <a:rPr lang="de-DE" dirty="0">
                <a:solidFill>
                  <a:srgbClr val="0070C0"/>
                </a:solidFill>
              </a:rPr>
              <a:t>…</a:t>
            </a:r>
          </a:p>
        </p:txBody>
      </p:sp>
      <p:sp>
        <p:nvSpPr>
          <p:cNvPr id="5" name="Titel 1"/>
          <p:cNvSpPr txBox="1">
            <a:spLocks/>
          </p:cNvSpPr>
          <p:nvPr/>
        </p:nvSpPr>
        <p:spPr>
          <a:xfrm>
            <a:off x="5004048" y="195486"/>
            <a:ext cx="3970784"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C6168D"/>
                </a:solidFill>
                <a:latin typeface="Calibri" panose="020F0502020204030204" pitchFamily="34" charset="0"/>
                <a:ea typeface="+mj-ea"/>
                <a:cs typeface="+mj-cs"/>
              </a:defRPr>
            </a:lvl1pPr>
          </a:lstStyle>
          <a:p>
            <a:r>
              <a:rPr lang="de-DE" b="1" dirty="0"/>
              <a:t>Kirche…</a:t>
            </a:r>
          </a:p>
        </p:txBody>
      </p:sp>
      <p:sp>
        <p:nvSpPr>
          <p:cNvPr id="6" name="Titel 1"/>
          <p:cNvSpPr txBox="1">
            <a:spLocks/>
          </p:cNvSpPr>
          <p:nvPr/>
        </p:nvSpPr>
        <p:spPr>
          <a:xfrm>
            <a:off x="5004048" y="624111"/>
            <a:ext cx="3096344" cy="7048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C6168D"/>
                </a:solidFill>
                <a:latin typeface="Calibri" panose="020F0502020204030204" pitchFamily="34" charset="0"/>
                <a:ea typeface="+mj-ea"/>
                <a:cs typeface="+mj-cs"/>
              </a:defRPr>
            </a:lvl1pPr>
          </a:lstStyle>
          <a:p>
            <a:r>
              <a:rPr lang="de-DE" sz="2000" b="1" dirty="0"/>
              <a:t>Große Organisationen</a:t>
            </a:r>
          </a:p>
        </p:txBody>
      </p:sp>
      <p:sp>
        <p:nvSpPr>
          <p:cNvPr id="7" name="Textfeld 6"/>
          <p:cNvSpPr txBox="1"/>
          <p:nvPr/>
        </p:nvSpPr>
        <p:spPr>
          <a:xfrm>
            <a:off x="621532" y="1635646"/>
            <a:ext cx="2880320" cy="400110"/>
          </a:xfrm>
          <a:prstGeom prst="rect">
            <a:avLst/>
          </a:prstGeom>
          <a:noFill/>
        </p:spPr>
        <p:txBody>
          <a:bodyPr wrap="square" rtlCol="0">
            <a:spAutoFit/>
          </a:bodyPr>
          <a:lstStyle/>
          <a:p>
            <a:r>
              <a:rPr lang="de-DE" sz="2000" dirty="0"/>
              <a:t>Versuch und Irrtum</a:t>
            </a:r>
          </a:p>
        </p:txBody>
      </p:sp>
      <p:sp>
        <p:nvSpPr>
          <p:cNvPr id="8" name="Textfeld 7"/>
          <p:cNvSpPr txBox="1"/>
          <p:nvPr/>
        </p:nvSpPr>
        <p:spPr>
          <a:xfrm>
            <a:off x="5196508" y="1635646"/>
            <a:ext cx="3168352" cy="400110"/>
          </a:xfrm>
          <a:prstGeom prst="rect">
            <a:avLst/>
          </a:prstGeom>
          <a:noFill/>
        </p:spPr>
        <p:txBody>
          <a:bodyPr wrap="square" rtlCol="0">
            <a:spAutoFit/>
          </a:bodyPr>
          <a:lstStyle/>
          <a:p>
            <a:r>
              <a:rPr lang="de-DE" sz="2000" dirty="0"/>
              <a:t>Studium und Diskussion</a:t>
            </a:r>
          </a:p>
        </p:txBody>
      </p:sp>
      <p:sp>
        <p:nvSpPr>
          <p:cNvPr id="10" name="Textfeld 9"/>
          <p:cNvSpPr txBox="1"/>
          <p:nvPr/>
        </p:nvSpPr>
        <p:spPr>
          <a:xfrm>
            <a:off x="2915816" y="4011910"/>
            <a:ext cx="2880320" cy="400110"/>
          </a:xfrm>
          <a:prstGeom prst="rect">
            <a:avLst/>
          </a:prstGeom>
          <a:noFill/>
        </p:spPr>
        <p:txBody>
          <a:bodyPr wrap="square" rtlCol="0">
            <a:spAutoFit/>
          </a:bodyPr>
          <a:lstStyle/>
          <a:p>
            <a:r>
              <a:rPr lang="de-DE" sz="2000" b="1" dirty="0"/>
              <a:t>Teams auf Augenhöhe</a:t>
            </a:r>
          </a:p>
        </p:txBody>
      </p:sp>
      <p:sp>
        <p:nvSpPr>
          <p:cNvPr id="11" name="Textfeld 10"/>
          <p:cNvSpPr txBox="1"/>
          <p:nvPr/>
        </p:nvSpPr>
        <p:spPr>
          <a:xfrm>
            <a:off x="2932212" y="3363838"/>
            <a:ext cx="2880320" cy="400110"/>
          </a:xfrm>
          <a:prstGeom prst="rect">
            <a:avLst/>
          </a:prstGeom>
          <a:noFill/>
        </p:spPr>
        <p:txBody>
          <a:bodyPr wrap="square" rtlCol="0">
            <a:spAutoFit/>
          </a:bodyPr>
          <a:lstStyle/>
          <a:p>
            <a:r>
              <a:rPr lang="de-DE" sz="2000" b="1" dirty="0"/>
              <a:t>Hierarchie</a:t>
            </a:r>
          </a:p>
        </p:txBody>
      </p:sp>
    </p:spTree>
    <p:extLst>
      <p:ext uri="{BB962C8B-B14F-4D97-AF65-F5344CB8AC3E}">
        <p14:creationId xmlns:p14="http://schemas.microsoft.com/office/powerpoint/2010/main" val="93252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111E-6 2.83951E-6 L -0.2599 -0.33272 " pathEditMode="relative" rAng="0" ptsTypes="AA">
                                      <p:cBhvr>
                                        <p:cTn id="6" dur="2000" fill="hold"/>
                                        <p:tgtEl>
                                          <p:spTgt spid="10"/>
                                        </p:tgtEl>
                                        <p:attrNameLst>
                                          <p:attrName>ppt_x</p:attrName>
                                          <p:attrName>ppt_y</p:attrName>
                                        </p:attrNameLst>
                                      </p:cBhvr>
                                      <p:rCtr x="-13003" y="-16636"/>
                                    </p:animMotion>
                                  </p:childTnLst>
                                </p:cTn>
                              </p:par>
                              <p:par>
                                <p:cTn id="7" presetID="42" presetClass="path" presetSubtype="0" accel="50000" decel="50000" fill="hold" grpId="0" nodeType="withEffect">
                                  <p:stCondLst>
                                    <p:cond delay="0"/>
                                  </p:stCondLst>
                                  <p:childTnLst>
                                    <p:animMotion origin="layout" path="M 5E-6 -1.23457E-6 L 0.26598 -0.22099 " pathEditMode="relative" rAng="0" ptsTypes="AA">
                                      <p:cBhvr>
                                        <p:cTn id="8" dur="2000" fill="hold"/>
                                        <p:tgtEl>
                                          <p:spTgt spid="11"/>
                                        </p:tgtEl>
                                        <p:attrNameLst>
                                          <p:attrName>ppt_x</p:attrName>
                                          <p:attrName>ppt_y</p:attrName>
                                        </p:attrNameLst>
                                      </p:cBhvr>
                                      <p:rCtr x="13299" y="-110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3970784" cy="857250"/>
          </a:xfrm>
        </p:spPr>
        <p:txBody>
          <a:bodyPr/>
          <a:lstStyle/>
          <a:p>
            <a:r>
              <a:rPr lang="de-DE" b="1" dirty="0">
                <a:solidFill>
                  <a:srgbClr val="0070C0"/>
                </a:solidFill>
              </a:rPr>
              <a:t>Innovation</a:t>
            </a:r>
            <a:r>
              <a:rPr lang="de-DE" dirty="0">
                <a:solidFill>
                  <a:srgbClr val="0070C0"/>
                </a:solidFill>
              </a:rPr>
              <a:t>…</a:t>
            </a:r>
          </a:p>
        </p:txBody>
      </p:sp>
      <p:sp>
        <p:nvSpPr>
          <p:cNvPr id="5" name="Titel 1"/>
          <p:cNvSpPr txBox="1">
            <a:spLocks/>
          </p:cNvSpPr>
          <p:nvPr/>
        </p:nvSpPr>
        <p:spPr>
          <a:xfrm>
            <a:off x="5004048" y="195486"/>
            <a:ext cx="3970784"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C6168D"/>
                </a:solidFill>
                <a:latin typeface="Calibri" panose="020F0502020204030204" pitchFamily="34" charset="0"/>
                <a:ea typeface="+mj-ea"/>
                <a:cs typeface="+mj-cs"/>
              </a:defRPr>
            </a:lvl1pPr>
          </a:lstStyle>
          <a:p>
            <a:r>
              <a:rPr lang="de-DE" b="1" dirty="0"/>
              <a:t>Kirche…</a:t>
            </a:r>
          </a:p>
        </p:txBody>
      </p:sp>
      <p:sp>
        <p:nvSpPr>
          <p:cNvPr id="6" name="Titel 1"/>
          <p:cNvSpPr txBox="1">
            <a:spLocks/>
          </p:cNvSpPr>
          <p:nvPr/>
        </p:nvSpPr>
        <p:spPr>
          <a:xfrm>
            <a:off x="5004048" y="624111"/>
            <a:ext cx="3096344" cy="7048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C6168D"/>
                </a:solidFill>
                <a:latin typeface="Calibri" panose="020F0502020204030204" pitchFamily="34" charset="0"/>
                <a:ea typeface="+mj-ea"/>
                <a:cs typeface="+mj-cs"/>
              </a:defRPr>
            </a:lvl1pPr>
          </a:lstStyle>
          <a:p>
            <a:r>
              <a:rPr lang="de-DE" sz="2000" b="1" dirty="0"/>
              <a:t>Große Organisationen</a:t>
            </a:r>
          </a:p>
        </p:txBody>
      </p:sp>
      <p:sp>
        <p:nvSpPr>
          <p:cNvPr id="7" name="Textfeld 6"/>
          <p:cNvSpPr txBox="1"/>
          <p:nvPr/>
        </p:nvSpPr>
        <p:spPr>
          <a:xfrm>
            <a:off x="621532" y="1635646"/>
            <a:ext cx="2880320" cy="400110"/>
          </a:xfrm>
          <a:prstGeom prst="rect">
            <a:avLst/>
          </a:prstGeom>
          <a:noFill/>
        </p:spPr>
        <p:txBody>
          <a:bodyPr wrap="square" rtlCol="0">
            <a:spAutoFit/>
          </a:bodyPr>
          <a:lstStyle/>
          <a:p>
            <a:r>
              <a:rPr lang="de-DE" sz="2000" dirty="0"/>
              <a:t>Versuch und Irrtum</a:t>
            </a:r>
          </a:p>
        </p:txBody>
      </p:sp>
      <p:sp>
        <p:nvSpPr>
          <p:cNvPr id="8" name="Textfeld 7"/>
          <p:cNvSpPr txBox="1"/>
          <p:nvPr/>
        </p:nvSpPr>
        <p:spPr>
          <a:xfrm>
            <a:off x="5196508" y="1635646"/>
            <a:ext cx="3168352" cy="400110"/>
          </a:xfrm>
          <a:prstGeom prst="rect">
            <a:avLst/>
          </a:prstGeom>
          <a:noFill/>
        </p:spPr>
        <p:txBody>
          <a:bodyPr wrap="square" rtlCol="0">
            <a:spAutoFit/>
          </a:bodyPr>
          <a:lstStyle/>
          <a:p>
            <a:r>
              <a:rPr lang="de-DE" sz="2000" dirty="0"/>
              <a:t>Studium und Diskussion</a:t>
            </a:r>
          </a:p>
        </p:txBody>
      </p:sp>
      <p:sp>
        <p:nvSpPr>
          <p:cNvPr id="9" name="Textfeld 8"/>
          <p:cNvSpPr txBox="1"/>
          <p:nvPr/>
        </p:nvSpPr>
        <p:spPr>
          <a:xfrm>
            <a:off x="3638042" y="4227934"/>
            <a:ext cx="3168352" cy="400110"/>
          </a:xfrm>
          <a:prstGeom prst="rect">
            <a:avLst/>
          </a:prstGeom>
          <a:noFill/>
        </p:spPr>
        <p:txBody>
          <a:bodyPr wrap="square" rtlCol="0">
            <a:spAutoFit/>
          </a:bodyPr>
          <a:lstStyle/>
          <a:p>
            <a:r>
              <a:rPr lang="de-DE" sz="2000" b="1" dirty="0"/>
              <a:t>Freiheit und Flexibilität</a:t>
            </a:r>
          </a:p>
        </p:txBody>
      </p:sp>
      <p:sp>
        <p:nvSpPr>
          <p:cNvPr id="10" name="Textfeld 9"/>
          <p:cNvSpPr txBox="1"/>
          <p:nvPr/>
        </p:nvSpPr>
        <p:spPr>
          <a:xfrm>
            <a:off x="609700" y="2283718"/>
            <a:ext cx="2880320" cy="400110"/>
          </a:xfrm>
          <a:prstGeom prst="rect">
            <a:avLst/>
          </a:prstGeom>
          <a:noFill/>
        </p:spPr>
        <p:txBody>
          <a:bodyPr wrap="square" rtlCol="0">
            <a:spAutoFit/>
          </a:bodyPr>
          <a:lstStyle/>
          <a:p>
            <a:r>
              <a:rPr lang="de-DE" sz="2000" dirty="0"/>
              <a:t>Teams auf Augenhöhe</a:t>
            </a:r>
          </a:p>
        </p:txBody>
      </p:sp>
      <p:sp>
        <p:nvSpPr>
          <p:cNvPr id="11" name="Textfeld 10"/>
          <p:cNvSpPr txBox="1"/>
          <p:nvPr/>
        </p:nvSpPr>
        <p:spPr>
          <a:xfrm>
            <a:off x="5484540" y="2283718"/>
            <a:ext cx="2880320" cy="400110"/>
          </a:xfrm>
          <a:prstGeom prst="rect">
            <a:avLst/>
          </a:prstGeom>
          <a:noFill/>
        </p:spPr>
        <p:txBody>
          <a:bodyPr wrap="square" rtlCol="0">
            <a:spAutoFit/>
          </a:bodyPr>
          <a:lstStyle/>
          <a:p>
            <a:r>
              <a:rPr lang="de-DE" sz="2000" dirty="0"/>
              <a:t>Hierarchie</a:t>
            </a:r>
          </a:p>
        </p:txBody>
      </p:sp>
      <p:sp>
        <p:nvSpPr>
          <p:cNvPr id="12" name="Textfeld 11"/>
          <p:cNvSpPr txBox="1"/>
          <p:nvPr/>
        </p:nvSpPr>
        <p:spPr>
          <a:xfrm>
            <a:off x="2843808" y="3827824"/>
            <a:ext cx="3168352" cy="400110"/>
          </a:xfrm>
          <a:prstGeom prst="rect">
            <a:avLst/>
          </a:prstGeom>
          <a:noFill/>
        </p:spPr>
        <p:txBody>
          <a:bodyPr wrap="square" rtlCol="0">
            <a:spAutoFit/>
          </a:bodyPr>
          <a:lstStyle/>
          <a:p>
            <a:r>
              <a:rPr lang="de-DE" sz="2000" b="1" dirty="0"/>
              <a:t>Gesetze und Bürokratie</a:t>
            </a:r>
          </a:p>
        </p:txBody>
      </p:sp>
    </p:spTree>
    <p:extLst>
      <p:ext uri="{BB962C8B-B14F-4D97-AF65-F5344CB8AC3E}">
        <p14:creationId xmlns:p14="http://schemas.microsoft.com/office/powerpoint/2010/main" val="91347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6 -4.69136E-6 L 0.22066 -0.22716 " pathEditMode="relative" rAng="0" ptsTypes="AA">
                                      <p:cBhvr>
                                        <p:cTn id="6" dur="2000" fill="hold"/>
                                        <p:tgtEl>
                                          <p:spTgt spid="12"/>
                                        </p:tgtEl>
                                        <p:attrNameLst>
                                          <p:attrName>ppt_x</p:attrName>
                                          <p:attrName>ppt_y</p:attrName>
                                        </p:attrNameLst>
                                      </p:cBhvr>
                                      <p:rCtr x="11024" y="-11358"/>
                                    </p:animMotion>
                                  </p:childTnLst>
                                </p:cTn>
                              </p:par>
                              <p:par>
                                <p:cTn id="7" presetID="42" presetClass="path" presetSubtype="0" accel="50000" decel="50000" fill="hold" grpId="0" nodeType="withEffect">
                                  <p:stCondLst>
                                    <p:cond delay="0"/>
                                  </p:stCondLst>
                                  <p:childTnLst>
                                    <p:animMotion origin="layout" path="M -1.94444E-6 -2.46914E-6 L -0.33889 -0.29074 " pathEditMode="relative" rAng="0" ptsTypes="AA">
                                      <p:cBhvr>
                                        <p:cTn id="8" dur="2000" fill="hold"/>
                                        <p:tgtEl>
                                          <p:spTgt spid="9"/>
                                        </p:tgtEl>
                                        <p:attrNameLst>
                                          <p:attrName>ppt_x</p:attrName>
                                          <p:attrName>ppt_y</p:attrName>
                                        </p:attrNameLst>
                                      </p:cBhvr>
                                      <p:rCtr x="-16944" y="-145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3970784" cy="857250"/>
          </a:xfrm>
        </p:spPr>
        <p:txBody>
          <a:bodyPr/>
          <a:lstStyle/>
          <a:p>
            <a:r>
              <a:rPr lang="de-DE" b="1" dirty="0">
                <a:solidFill>
                  <a:srgbClr val="0070C0"/>
                </a:solidFill>
              </a:rPr>
              <a:t>Innovation</a:t>
            </a:r>
            <a:r>
              <a:rPr lang="de-DE" dirty="0">
                <a:solidFill>
                  <a:srgbClr val="0070C0"/>
                </a:solidFill>
              </a:rPr>
              <a:t>…</a:t>
            </a:r>
          </a:p>
        </p:txBody>
      </p:sp>
      <p:sp>
        <p:nvSpPr>
          <p:cNvPr id="5" name="Titel 1"/>
          <p:cNvSpPr txBox="1">
            <a:spLocks/>
          </p:cNvSpPr>
          <p:nvPr/>
        </p:nvSpPr>
        <p:spPr>
          <a:xfrm>
            <a:off x="5004048" y="195486"/>
            <a:ext cx="3970784"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C6168D"/>
                </a:solidFill>
                <a:latin typeface="Calibri" panose="020F0502020204030204" pitchFamily="34" charset="0"/>
                <a:ea typeface="+mj-ea"/>
                <a:cs typeface="+mj-cs"/>
              </a:defRPr>
            </a:lvl1pPr>
          </a:lstStyle>
          <a:p>
            <a:r>
              <a:rPr lang="de-DE" b="1" dirty="0"/>
              <a:t>Kirche…</a:t>
            </a:r>
          </a:p>
        </p:txBody>
      </p:sp>
      <p:sp>
        <p:nvSpPr>
          <p:cNvPr id="6" name="Titel 1"/>
          <p:cNvSpPr txBox="1">
            <a:spLocks/>
          </p:cNvSpPr>
          <p:nvPr/>
        </p:nvSpPr>
        <p:spPr>
          <a:xfrm>
            <a:off x="5004048" y="624111"/>
            <a:ext cx="3096344" cy="7048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C6168D"/>
                </a:solidFill>
                <a:latin typeface="Calibri" panose="020F0502020204030204" pitchFamily="34" charset="0"/>
                <a:ea typeface="+mj-ea"/>
                <a:cs typeface="+mj-cs"/>
              </a:defRPr>
            </a:lvl1pPr>
          </a:lstStyle>
          <a:p>
            <a:r>
              <a:rPr lang="de-DE" sz="2000" b="1" dirty="0"/>
              <a:t>Große Organisationen</a:t>
            </a:r>
          </a:p>
        </p:txBody>
      </p:sp>
      <p:sp>
        <p:nvSpPr>
          <p:cNvPr id="7" name="Textfeld 6"/>
          <p:cNvSpPr txBox="1"/>
          <p:nvPr/>
        </p:nvSpPr>
        <p:spPr>
          <a:xfrm>
            <a:off x="621532" y="1635646"/>
            <a:ext cx="2880320" cy="400110"/>
          </a:xfrm>
          <a:prstGeom prst="rect">
            <a:avLst/>
          </a:prstGeom>
          <a:noFill/>
        </p:spPr>
        <p:txBody>
          <a:bodyPr wrap="square" rtlCol="0">
            <a:spAutoFit/>
          </a:bodyPr>
          <a:lstStyle/>
          <a:p>
            <a:r>
              <a:rPr lang="de-DE" sz="2000" dirty="0"/>
              <a:t>Versuch und Irrtum</a:t>
            </a:r>
          </a:p>
        </p:txBody>
      </p:sp>
      <p:sp>
        <p:nvSpPr>
          <p:cNvPr id="8" name="Textfeld 7"/>
          <p:cNvSpPr txBox="1"/>
          <p:nvPr/>
        </p:nvSpPr>
        <p:spPr>
          <a:xfrm>
            <a:off x="5196508" y="1635646"/>
            <a:ext cx="3168352" cy="400110"/>
          </a:xfrm>
          <a:prstGeom prst="rect">
            <a:avLst/>
          </a:prstGeom>
          <a:noFill/>
        </p:spPr>
        <p:txBody>
          <a:bodyPr wrap="square" rtlCol="0">
            <a:spAutoFit/>
          </a:bodyPr>
          <a:lstStyle/>
          <a:p>
            <a:r>
              <a:rPr lang="de-DE" sz="2000" dirty="0"/>
              <a:t>Studium und Diskussion</a:t>
            </a:r>
          </a:p>
        </p:txBody>
      </p:sp>
      <p:sp>
        <p:nvSpPr>
          <p:cNvPr id="9" name="Textfeld 8"/>
          <p:cNvSpPr txBox="1"/>
          <p:nvPr/>
        </p:nvSpPr>
        <p:spPr>
          <a:xfrm>
            <a:off x="593428" y="2715766"/>
            <a:ext cx="2880320" cy="400110"/>
          </a:xfrm>
          <a:prstGeom prst="rect">
            <a:avLst/>
          </a:prstGeom>
          <a:noFill/>
        </p:spPr>
        <p:txBody>
          <a:bodyPr wrap="square" rtlCol="0">
            <a:spAutoFit/>
          </a:bodyPr>
          <a:lstStyle/>
          <a:p>
            <a:r>
              <a:rPr lang="de-DE" sz="2000" dirty="0"/>
              <a:t>Freiheit und Flexibilität</a:t>
            </a:r>
          </a:p>
        </p:txBody>
      </p:sp>
      <p:sp>
        <p:nvSpPr>
          <p:cNvPr id="10" name="Textfeld 9"/>
          <p:cNvSpPr txBox="1"/>
          <p:nvPr/>
        </p:nvSpPr>
        <p:spPr>
          <a:xfrm>
            <a:off x="609700" y="2283718"/>
            <a:ext cx="2880320" cy="400110"/>
          </a:xfrm>
          <a:prstGeom prst="rect">
            <a:avLst/>
          </a:prstGeom>
          <a:noFill/>
        </p:spPr>
        <p:txBody>
          <a:bodyPr wrap="square" rtlCol="0">
            <a:spAutoFit/>
          </a:bodyPr>
          <a:lstStyle/>
          <a:p>
            <a:r>
              <a:rPr lang="de-DE" sz="2000" dirty="0"/>
              <a:t>Teams auf Augenhöhe</a:t>
            </a:r>
          </a:p>
        </p:txBody>
      </p:sp>
      <p:sp>
        <p:nvSpPr>
          <p:cNvPr id="11" name="Textfeld 10"/>
          <p:cNvSpPr txBox="1"/>
          <p:nvPr/>
        </p:nvSpPr>
        <p:spPr>
          <a:xfrm>
            <a:off x="5484540" y="2283718"/>
            <a:ext cx="2880320" cy="400110"/>
          </a:xfrm>
          <a:prstGeom prst="rect">
            <a:avLst/>
          </a:prstGeom>
          <a:noFill/>
        </p:spPr>
        <p:txBody>
          <a:bodyPr wrap="square" rtlCol="0">
            <a:spAutoFit/>
          </a:bodyPr>
          <a:lstStyle/>
          <a:p>
            <a:r>
              <a:rPr lang="de-DE" sz="2000" dirty="0"/>
              <a:t>Hierarchie</a:t>
            </a:r>
          </a:p>
        </p:txBody>
      </p:sp>
      <p:sp>
        <p:nvSpPr>
          <p:cNvPr id="12" name="Textfeld 11"/>
          <p:cNvSpPr txBox="1"/>
          <p:nvPr/>
        </p:nvSpPr>
        <p:spPr>
          <a:xfrm>
            <a:off x="5112060" y="2715766"/>
            <a:ext cx="2880320" cy="400110"/>
          </a:xfrm>
          <a:prstGeom prst="rect">
            <a:avLst/>
          </a:prstGeom>
          <a:noFill/>
        </p:spPr>
        <p:txBody>
          <a:bodyPr wrap="square" rtlCol="0">
            <a:spAutoFit/>
          </a:bodyPr>
          <a:lstStyle/>
          <a:p>
            <a:r>
              <a:rPr lang="de-DE" sz="2000" dirty="0"/>
              <a:t>Gesetze und Bürokratie</a:t>
            </a:r>
          </a:p>
        </p:txBody>
      </p:sp>
      <p:sp>
        <p:nvSpPr>
          <p:cNvPr id="13" name="Textfeld 12"/>
          <p:cNvSpPr txBox="1"/>
          <p:nvPr/>
        </p:nvSpPr>
        <p:spPr>
          <a:xfrm>
            <a:off x="4009232" y="4299942"/>
            <a:ext cx="2880320" cy="400110"/>
          </a:xfrm>
          <a:prstGeom prst="rect">
            <a:avLst/>
          </a:prstGeom>
          <a:noFill/>
        </p:spPr>
        <p:txBody>
          <a:bodyPr wrap="square" rtlCol="0">
            <a:spAutoFit/>
          </a:bodyPr>
          <a:lstStyle/>
          <a:p>
            <a:r>
              <a:rPr lang="de-DE" sz="2000" b="1" dirty="0"/>
              <a:t>Erfolg und Nutzen</a:t>
            </a:r>
          </a:p>
        </p:txBody>
      </p:sp>
      <p:sp>
        <p:nvSpPr>
          <p:cNvPr id="14" name="Textfeld 13"/>
          <p:cNvSpPr txBox="1"/>
          <p:nvPr/>
        </p:nvSpPr>
        <p:spPr>
          <a:xfrm>
            <a:off x="2333204" y="3923942"/>
            <a:ext cx="2880320" cy="400110"/>
          </a:xfrm>
          <a:prstGeom prst="rect">
            <a:avLst/>
          </a:prstGeom>
          <a:noFill/>
        </p:spPr>
        <p:txBody>
          <a:bodyPr wrap="square" rtlCol="0">
            <a:spAutoFit/>
          </a:bodyPr>
          <a:lstStyle/>
          <a:p>
            <a:r>
              <a:rPr lang="de-DE" sz="2000" b="1" dirty="0"/>
              <a:t>Macht und Meinung</a:t>
            </a:r>
          </a:p>
        </p:txBody>
      </p:sp>
    </p:spTree>
    <p:extLst>
      <p:ext uri="{BB962C8B-B14F-4D97-AF65-F5344CB8AC3E}">
        <p14:creationId xmlns:p14="http://schemas.microsoft.com/office/powerpoint/2010/main" val="299211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61111E-6 -1.85185E-6 L 0.29202 -0.13395 " pathEditMode="relative" rAng="0" ptsTypes="AA">
                                      <p:cBhvr>
                                        <p:cTn id="6" dur="2000" fill="hold"/>
                                        <p:tgtEl>
                                          <p:spTgt spid="14"/>
                                        </p:tgtEl>
                                        <p:attrNameLst>
                                          <p:attrName>ppt_x</p:attrName>
                                          <p:attrName>ppt_y</p:attrName>
                                        </p:attrNameLst>
                                      </p:cBhvr>
                                      <p:rCtr x="14601" y="-6698"/>
                                    </p:animMotion>
                                  </p:childTnLst>
                                </p:cTn>
                              </p:par>
                              <p:par>
                                <p:cTn id="7" presetID="42" presetClass="path" presetSubtype="0" accel="50000" decel="50000" fill="hold" grpId="0" nodeType="withEffect">
                                  <p:stCondLst>
                                    <p:cond delay="0"/>
                                  </p:stCondLst>
                                  <p:childTnLst>
                                    <p:animMotion origin="layout" path="M 3.05556E-6 1.11022E-16 L -0.39532 -0.22099 " pathEditMode="relative" rAng="0" ptsTypes="AA">
                                      <p:cBhvr>
                                        <p:cTn id="8" dur="2000" fill="hold"/>
                                        <p:tgtEl>
                                          <p:spTgt spid="13"/>
                                        </p:tgtEl>
                                        <p:attrNameLst>
                                          <p:attrName>ppt_x</p:attrName>
                                          <p:attrName>ppt_y</p:attrName>
                                        </p:attrNameLst>
                                      </p:cBhvr>
                                      <p:rCtr x="-19774" y="-110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3970784" cy="857250"/>
          </a:xfrm>
        </p:spPr>
        <p:txBody>
          <a:bodyPr/>
          <a:lstStyle/>
          <a:p>
            <a:r>
              <a:rPr lang="de-DE" b="1" dirty="0">
                <a:solidFill>
                  <a:srgbClr val="0070C0"/>
                </a:solidFill>
              </a:rPr>
              <a:t>Innovation</a:t>
            </a:r>
            <a:r>
              <a:rPr lang="de-DE" dirty="0">
                <a:solidFill>
                  <a:srgbClr val="0070C0"/>
                </a:solidFill>
              </a:rPr>
              <a:t>…</a:t>
            </a:r>
          </a:p>
        </p:txBody>
      </p:sp>
      <p:sp>
        <p:nvSpPr>
          <p:cNvPr id="5" name="Titel 1"/>
          <p:cNvSpPr txBox="1">
            <a:spLocks/>
          </p:cNvSpPr>
          <p:nvPr/>
        </p:nvSpPr>
        <p:spPr>
          <a:xfrm>
            <a:off x="5004048" y="195486"/>
            <a:ext cx="3970784"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C6168D"/>
                </a:solidFill>
                <a:latin typeface="Calibri" panose="020F0502020204030204" pitchFamily="34" charset="0"/>
                <a:ea typeface="+mj-ea"/>
                <a:cs typeface="+mj-cs"/>
              </a:defRPr>
            </a:lvl1pPr>
          </a:lstStyle>
          <a:p>
            <a:r>
              <a:rPr lang="de-DE" b="1" dirty="0"/>
              <a:t>Kirche…</a:t>
            </a:r>
          </a:p>
        </p:txBody>
      </p:sp>
      <p:sp>
        <p:nvSpPr>
          <p:cNvPr id="6" name="Titel 1"/>
          <p:cNvSpPr txBox="1">
            <a:spLocks/>
          </p:cNvSpPr>
          <p:nvPr/>
        </p:nvSpPr>
        <p:spPr>
          <a:xfrm>
            <a:off x="5004048" y="624111"/>
            <a:ext cx="3096344" cy="7048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C6168D"/>
                </a:solidFill>
                <a:latin typeface="Calibri" panose="020F0502020204030204" pitchFamily="34" charset="0"/>
                <a:ea typeface="+mj-ea"/>
                <a:cs typeface="+mj-cs"/>
              </a:defRPr>
            </a:lvl1pPr>
          </a:lstStyle>
          <a:p>
            <a:r>
              <a:rPr lang="de-DE" sz="2000" b="1" dirty="0"/>
              <a:t>Große Organisationen</a:t>
            </a:r>
          </a:p>
        </p:txBody>
      </p:sp>
      <p:sp>
        <p:nvSpPr>
          <p:cNvPr id="7" name="Textfeld 6"/>
          <p:cNvSpPr txBox="1"/>
          <p:nvPr/>
        </p:nvSpPr>
        <p:spPr>
          <a:xfrm>
            <a:off x="621532" y="1635646"/>
            <a:ext cx="2880320" cy="400110"/>
          </a:xfrm>
          <a:prstGeom prst="rect">
            <a:avLst/>
          </a:prstGeom>
          <a:noFill/>
        </p:spPr>
        <p:txBody>
          <a:bodyPr wrap="square" rtlCol="0">
            <a:spAutoFit/>
          </a:bodyPr>
          <a:lstStyle/>
          <a:p>
            <a:r>
              <a:rPr lang="de-DE" sz="2000" dirty="0"/>
              <a:t>Versuch und Irrtum</a:t>
            </a:r>
          </a:p>
        </p:txBody>
      </p:sp>
      <p:sp>
        <p:nvSpPr>
          <p:cNvPr id="8" name="Textfeld 7"/>
          <p:cNvSpPr txBox="1"/>
          <p:nvPr/>
        </p:nvSpPr>
        <p:spPr>
          <a:xfrm>
            <a:off x="5196508" y="1635646"/>
            <a:ext cx="3168352" cy="400110"/>
          </a:xfrm>
          <a:prstGeom prst="rect">
            <a:avLst/>
          </a:prstGeom>
          <a:noFill/>
        </p:spPr>
        <p:txBody>
          <a:bodyPr wrap="square" rtlCol="0">
            <a:spAutoFit/>
          </a:bodyPr>
          <a:lstStyle/>
          <a:p>
            <a:r>
              <a:rPr lang="de-DE" sz="2000" dirty="0"/>
              <a:t>Studium und Diskussion</a:t>
            </a:r>
          </a:p>
        </p:txBody>
      </p:sp>
      <p:sp>
        <p:nvSpPr>
          <p:cNvPr id="9" name="Textfeld 8"/>
          <p:cNvSpPr txBox="1"/>
          <p:nvPr/>
        </p:nvSpPr>
        <p:spPr>
          <a:xfrm>
            <a:off x="593428" y="2715766"/>
            <a:ext cx="2880320" cy="400110"/>
          </a:xfrm>
          <a:prstGeom prst="rect">
            <a:avLst/>
          </a:prstGeom>
          <a:noFill/>
        </p:spPr>
        <p:txBody>
          <a:bodyPr wrap="square" rtlCol="0">
            <a:spAutoFit/>
          </a:bodyPr>
          <a:lstStyle/>
          <a:p>
            <a:r>
              <a:rPr lang="de-DE" sz="2000" dirty="0"/>
              <a:t>Freiheit und Flexibilität</a:t>
            </a:r>
          </a:p>
        </p:txBody>
      </p:sp>
      <p:sp>
        <p:nvSpPr>
          <p:cNvPr id="10" name="Textfeld 9"/>
          <p:cNvSpPr txBox="1"/>
          <p:nvPr/>
        </p:nvSpPr>
        <p:spPr>
          <a:xfrm>
            <a:off x="609700" y="2283718"/>
            <a:ext cx="2880320" cy="400110"/>
          </a:xfrm>
          <a:prstGeom prst="rect">
            <a:avLst/>
          </a:prstGeom>
          <a:noFill/>
        </p:spPr>
        <p:txBody>
          <a:bodyPr wrap="square" rtlCol="0">
            <a:spAutoFit/>
          </a:bodyPr>
          <a:lstStyle/>
          <a:p>
            <a:r>
              <a:rPr lang="de-DE" sz="2000" dirty="0"/>
              <a:t>Teams auf Augenhöhe</a:t>
            </a:r>
          </a:p>
        </p:txBody>
      </p:sp>
      <p:sp>
        <p:nvSpPr>
          <p:cNvPr id="11" name="Textfeld 10"/>
          <p:cNvSpPr txBox="1"/>
          <p:nvPr/>
        </p:nvSpPr>
        <p:spPr>
          <a:xfrm>
            <a:off x="5484540" y="2283718"/>
            <a:ext cx="2880320" cy="400110"/>
          </a:xfrm>
          <a:prstGeom prst="rect">
            <a:avLst/>
          </a:prstGeom>
          <a:noFill/>
        </p:spPr>
        <p:txBody>
          <a:bodyPr wrap="square" rtlCol="0">
            <a:spAutoFit/>
          </a:bodyPr>
          <a:lstStyle/>
          <a:p>
            <a:r>
              <a:rPr lang="de-DE" sz="2000" dirty="0"/>
              <a:t>Hierarchie</a:t>
            </a:r>
          </a:p>
        </p:txBody>
      </p:sp>
      <p:sp>
        <p:nvSpPr>
          <p:cNvPr id="12" name="Textfeld 11"/>
          <p:cNvSpPr txBox="1"/>
          <p:nvPr/>
        </p:nvSpPr>
        <p:spPr>
          <a:xfrm>
            <a:off x="5112060" y="2715766"/>
            <a:ext cx="2880320" cy="400110"/>
          </a:xfrm>
          <a:prstGeom prst="rect">
            <a:avLst/>
          </a:prstGeom>
          <a:noFill/>
        </p:spPr>
        <p:txBody>
          <a:bodyPr wrap="square" rtlCol="0">
            <a:spAutoFit/>
          </a:bodyPr>
          <a:lstStyle/>
          <a:p>
            <a:r>
              <a:rPr lang="de-DE" sz="2000" dirty="0"/>
              <a:t>Gesetze und Bürokratie</a:t>
            </a:r>
          </a:p>
        </p:txBody>
      </p:sp>
      <p:sp>
        <p:nvSpPr>
          <p:cNvPr id="13" name="Textfeld 12"/>
          <p:cNvSpPr txBox="1"/>
          <p:nvPr/>
        </p:nvSpPr>
        <p:spPr>
          <a:xfrm>
            <a:off x="467544" y="3219822"/>
            <a:ext cx="2880320" cy="400110"/>
          </a:xfrm>
          <a:prstGeom prst="rect">
            <a:avLst/>
          </a:prstGeom>
          <a:noFill/>
        </p:spPr>
        <p:txBody>
          <a:bodyPr wrap="square" rtlCol="0">
            <a:spAutoFit/>
          </a:bodyPr>
          <a:lstStyle/>
          <a:p>
            <a:r>
              <a:rPr lang="de-DE" sz="2000" dirty="0"/>
              <a:t>Erfolg und Nutzen</a:t>
            </a:r>
          </a:p>
        </p:txBody>
      </p:sp>
      <p:sp>
        <p:nvSpPr>
          <p:cNvPr id="14" name="Textfeld 13"/>
          <p:cNvSpPr txBox="1"/>
          <p:nvPr/>
        </p:nvSpPr>
        <p:spPr>
          <a:xfrm>
            <a:off x="5340524" y="3219822"/>
            <a:ext cx="2880320" cy="400110"/>
          </a:xfrm>
          <a:prstGeom prst="rect">
            <a:avLst/>
          </a:prstGeom>
          <a:noFill/>
        </p:spPr>
        <p:txBody>
          <a:bodyPr wrap="square" rtlCol="0">
            <a:spAutoFit/>
          </a:bodyPr>
          <a:lstStyle/>
          <a:p>
            <a:r>
              <a:rPr lang="de-DE" sz="2000" dirty="0"/>
              <a:t>Macht und Meinung</a:t>
            </a:r>
          </a:p>
        </p:txBody>
      </p:sp>
      <p:sp>
        <p:nvSpPr>
          <p:cNvPr id="15" name="Textfeld 14"/>
          <p:cNvSpPr txBox="1"/>
          <p:nvPr/>
        </p:nvSpPr>
        <p:spPr>
          <a:xfrm>
            <a:off x="2792500" y="4299942"/>
            <a:ext cx="4132200" cy="400110"/>
          </a:xfrm>
          <a:prstGeom prst="rect">
            <a:avLst/>
          </a:prstGeom>
          <a:noFill/>
        </p:spPr>
        <p:txBody>
          <a:bodyPr wrap="square" rtlCol="0">
            <a:spAutoFit/>
          </a:bodyPr>
          <a:lstStyle/>
          <a:p>
            <a:r>
              <a:rPr lang="de-DE" sz="2000" b="1" dirty="0"/>
              <a:t>Vielfalt, Denken ohne Grenzen</a:t>
            </a:r>
          </a:p>
        </p:txBody>
      </p:sp>
      <p:sp>
        <p:nvSpPr>
          <p:cNvPr id="16" name="Textfeld 15"/>
          <p:cNvSpPr txBox="1"/>
          <p:nvPr/>
        </p:nvSpPr>
        <p:spPr>
          <a:xfrm>
            <a:off x="2792499" y="3899832"/>
            <a:ext cx="3779255" cy="400110"/>
          </a:xfrm>
          <a:prstGeom prst="rect">
            <a:avLst/>
          </a:prstGeom>
          <a:noFill/>
        </p:spPr>
        <p:txBody>
          <a:bodyPr wrap="square" rtlCol="0">
            <a:spAutoFit/>
          </a:bodyPr>
          <a:lstStyle/>
          <a:p>
            <a:r>
              <a:rPr lang="de-DE" sz="2000" b="1" dirty="0"/>
              <a:t>Regeln und Dogmen</a:t>
            </a:r>
          </a:p>
        </p:txBody>
      </p:sp>
    </p:spTree>
    <p:extLst>
      <p:ext uri="{BB962C8B-B14F-4D97-AF65-F5344CB8AC3E}">
        <p14:creationId xmlns:p14="http://schemas.microsoft.com/office/powerpoint/2010/main" val="624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2.22222E-6 L 0.23993 -0.01728 " pathEditMode="relative" rAng="0" ptsTypes="AA">
                                      <p:cBhvr>
                                        <p:cTn id="6" dur="2000" fill="hold"/>
                                        <p:tgtEl>
                                          <p:spTgt spid="16"/>
                                        </p:tgtEl>
                                        <p:attrNameLst>
                                          <p:attrName>ppt_x</p:attrName>
                                          <p:attrName>ppt_y</p:attrName>
                                        </p:attrNameLst>
                                      </p:cBhvr>
                                      <p:rCtr x="11997" y="-864"/>
                                    </p:animMotion>
                                  </p:childTnLst>
                                </p:cTn>
                              </p:par>
                              <p:par>
                                <p:cTn id="7" presetID="42" presetClass="path" presetSubtype="0" accel="50000" decel="50000" fill="hold" grpId="0" nodeType="withEffect">
                                  <p:stCondLst>
                                    <p:cond delay="0"/>
                                  </p:stCondLst>
                                  <p:childTnLst>
                                    <p:animMotion origin="layout" path="M -2.5E-6 1.11022E-16 L -0.25816 -0.08086 " pathEditMode="relative" rAng="0" ptsTypes="AA">
                                      <p:cBhvr>
                                        <p:cTn id="8" dur="2000" fill="hold"/>
                                        <p:tgtEl>
                                          <p:spTgt spid="15"/>
                                        </p:tgtEl>
                                        <p:attrNameLst>
                                          <p:attrName>ppt_x</p:attrName>
                                          <p:attrName>ppt_y</p:attrName>
                                        </p:attrNameLst>
                                      </p:cBhvr>
                                      <p:rCtr x="-12917" y="-40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3970784" cy="857250"/>
          </a:xfrm>
        </p:spPr>
        <p:txBody>
          <a:bodyPr/>
          <a:lstStyle/>
          <a:p>
            <a:r>
              <a:rPr lang="de-DE" b="1" dirty="0">
                <a:solidFill>
                  <a:srgbClr val="0070C0"/>
                </a:solidFill>
              </a:rPr>
              <a:t>Innovation</a:t>
            </a:r>
            <a:r>
              <a:rPr lang="de-DE" dirty="0">
                <a:solidFill>
                  <a:srgbClr val="0070C0"/>
                </a:solidFill>
              </a:rPr>
              <a:t>…</a:t>
            </a:r>
          </a:p>
        </p:txBody>
      </p:sp>
      <p:sp>
        <p:nvSpPr>
          <p:cNvPr id="5" name="Titel 1"/>
          <p:cNvSpPr txBox="1">
            <a:spLocks/>
          </p:cNvSpPr>
          <p:nvPr/>
        </p:nvSpPr>
        <p:spPr>
          <a:xfrm>
            <a:off x="5004048" y="195486"/>
            <a:ext cx="3970784"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C6168D"/>
                </a:solidFill>
                <a:latin typeface="Calibri" panose="020F0502020204030204" pitchFamily="34" charset="0"/>
                <a:ea typeface="+mj-ea"/>
                <a:cs typeface="+mj-cs"/>
              </a:defRPr>
            </a:lvl1pPr>
          </a:lstStyle>
          <a:p>
            <a:r>
              <a:rPr lang="de-DE" b="1" dirty="0"/>
              <a:t>Kirche…</a:t>
            </a:r>
          </a:p>
        </p:txBody>
      </p:sp>
      <p:sp>
        <p:nvSpPr>
          <p:cNvPr id="6" name="Titel 1"/>
          <p:cNvSpPr txBox="1">
            <a:spLocks/>
          </p:cNvSpPr>
          <p:nvPr/>
        </p:nvSpPr>
        <p:spPr>
          <a:xfrm>
            <a:off x="5004048" y="624111"/>
            <a:ext cx="3096344" cy="7048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C6168D"/>
                </a:solidFill>
                <a:latin typeface="Calibri" panose="020F0502020204030204" pitchFamily="34" charset="0"/>
                <a:ea typeface="+mj-ea"/>
                <a:cs typeface="+mj-cs"/>
              </a:defRPr>
            </a:lvl1pPr>
          </a:lstStyle>
          <a:p>
            <a:r>
              <a:rPr lang="de-DE" sz="2000" b="1" dirty="0"/>
              <a:t>Große Organisationen</a:t>
            </a:r>
          </a:p>
        </p:txBody>
      </p:sp>
      <p:sp>
        <p:nvSpPr>
          <p:cNvPr id="7" name="Textfeld 6"/>
          <p:cNvSpPr txBox="1"/>
          <p:nvPr/>
        </p:nvSpPr>
        <p:spPr>
          <a:xfrm>
            <a:off x="621532" y="1635646"/>
            <a:ext cx="2880320" cy="400110"/>
          </a:xfrm>
          <a:prstGeom prst="rect">
            <a:avLst/>
          </a:prstGeom>
          <a:noFill/>
        </p:spPr>
        <p:txBody>
          <a:bodyPr wrap="square" rtlCol="0">
            <a:spAutoFit/>
          </a:bodyPr>
          <a:lstStyle/>
          <a:p>
            <a:r>
              <a:rPr lang="de-DE" sz="2000" dirty="0"/>
              <a:t>Versuch und Irrtum</a:t>
            </a:r>
          </a:p>
        </p:txBody>
      </p:sp>
      <p:sp>
        <p:nvSpPr>
          <p:cNvPr id="8" name="Textfeld 7"/>
          <p:cNvSpPr txBox="1"/>
          <p:nvPr/>
        </p:nvSpPr>
        <p:spPr>
          <a:xfrm>
            <a:off x="5196508" y="1635646"/>
            <a:ext cx="3168352" cy="400110"/>
          </a:xfrm>
          <a:prstGeom prst="rect">
            <a:avLst/>
          </a:prstGeom>
          <a:noFill/>
        </p:spPr>
        <p:txBody>
          <a:bodyPr wrap="square" rtlCol="0">
            <a:spAutoFit/>
          </a:bodyPr>
          <a:lstStyle/>
          <a:p>
            <a:r>
              <a:rPr lang="de-DE" sz="2000" dirty="0"/>
              <a:t>Studium und Diskussion</a:t>
            </a:r>
          </a:p>
        </p:txBody>
      </p:sp>
      <p:sp>
        <p:nvSpPr>
          <p:cNvPr id="9" name="Textfeld 8"/>
          <p:cNvSpPr txBox="1"/>
          <p:nvPr/>
        </p:nvSpPr>
        <p:spPr>
          <a:xfrm>
            <a:off x="593428" y="2715766"/>
            <a:ext cx="2880320" cy="400110"/>
          </a:xfrm>
          <a:prstGeom prst="rect">
            <a:avLst/>
          </a:prstGeom>
          <a:noFill/>
        </p:spPr>
        <p:txBody>
          <a:bodyPr wrap="square" rtlCol="0">
            <a:spAutoFit/>
          </a:bodyPr>
          <a:lstStyle/>
          <a:p>
            <a:r>
              <a:rPr lang="de-DE" sz="2000" dirty="0"/>
              <a:t>Freiheit und Flexibilität</a:t>
            </a:r>
          </a:p>
        </p:txBody>
      </p:sp>
      <p:sp>
        <p:nvSpPr>
          <p:cNvPr id="10" name="Textfeld 9"/>
          <p:cNvSpPr txBox="1"/>
          <p:nvPr/>
        </p:nvSpPr>
        <p:spPr>
          <a:xfrm>
            <a:off x="609700" y="2283718"/>
            <a:ext cx="2880320" cy="400110"/>
          </a:xfrm>
          <a:prstGeom prst="rect">
            <a:avLst/>
          </a:prstGeom>
          <a:noFill/>
        </p:spPr>
        <p:txBody>
          <a:bodyPr wrap="square" rtlCol="0">
            <a:spAutoFit/>
          </a:bodyPr>
          <a:lstStyle/>
          <a:p>
            <a:r>
              <a:rPr lang="de-DE" sz="2000" dirty="0"/>
              <a:t>Teams auf Augenhöhe</a:t>
            </a:r>
          </a:p>
        </p:txBody>
      </p:sp>
      <p:sp>
        <p:nvSpPr>
          <p:cNvPr id="11" name="Textfeld 10"/>
          <p:cNvSpPr txBox="1"/>
          <p:nvPr/>
        </p:nvSpPr>
        <p:spPr>
          <a:xfrm>
            <a:off x="5484540" y="2283718"/>
            <a:ext cx="2880320" cy="400110"/>
          </a:xfrm>
          <a:prstGeom prst="rect">
            <a:avLst/>
          </a:prstGeom>
          <a:noFill/>
        </p:spPr>
        <p:txBody>
          <a:bodyPr wrap="square" rtlCol="0">
            <a:spAutoFit/>
          </a:bodyPr>
          <a:lstStyle/>
          <a:p>
            <a:r>
              <a:rPr lang="de-DE" sz="2000" dirty="0"/>
              <a:t>Hierarchie</a:t>
            </a:r>
          </a:p>
        </p:txBody>
      </p:sp>
      <p:sp>
        <p:nvSpPr>
          <p:cNvPr id="12" name="Textfeld 11"/>
          <p:cNvSpPr txBox="1"/>
          <p:nvPr/>
        </p:nvSpPr>
        <p:spPr>
          <a:xfrm>
            <a:off x="5112060" y="2715766"/>
            <a:ext cx="2880320" cy="400110"/>
          </a:xfrm>
          <a:prstGeom prst="rect">
            <a:avLst/>
          </a:prstGeom>
          <a:noFill/>
        </p:spPr>
        <p:txBody>
          <a:bodyPr wrap="square" rtlCol="0">
            <a:spAutoFit/>
          </a:bodyPr>
          <a:lstStyle/>
          <a:p>
            <a:r>
              <a:rPr lang="de-DE" sz="2000" dirty="0"/>
              <a:t>Gesetze und Bürokratie</a:t>
            </a:r>
          </a:p>
        </p:txBody>
      </p:sp>
      <p:sp>
        <p:nvSpPr>
          <p:cNvPr id="13" name="Textfeld 12"/>
          <p:cNvSpPr txBox="1"/>
          <p:nvPr/>
        </p:nvSpPr>
        <p:spPr>
          <a:xfrm>
            <a:off x="467544" y="3219822"/>
            <a:ext cx="2880320" cy="400110"/>
          </a:xfrm>
          <a:prstGeom prst="rect">
            <a:avLst/>
          </a:prstGeom>
          <a:noFill/>
        </p:spPr>
        <p:txBody>
          <a:bodyPr wrap="square" rtlCol="0">
            <a:spAutoFit/>
          </a:bodyPr>
          <a:lstStyle/>
          <a:p>
            <a:r>
              <a:rPr lang="de-DE" sz="2000" dirty="0"/>
              <a:t>Erfolg und Nutzen</a:t>
            </a:r>
          </a:p>
        </p:txBody>
      </p:sp>
      <p:sp>
        <p:nvSpPr>
          <p:cNvPr id="14" name="Textfeld 13"/>
          <p:cNvSpPr txBox="1"/>
          <p:nvPr/>
        </p:nvSpPr>
        <p:spPr>
          <a:xfrm>
            <a:off x="5340524" y="3219822"/>
            <a:ext cx="2880320" cy="400110"/>
          </a:xfrm>
          <a:prstGeom prst="rect">
            <a:avLst/>
          </a:prstGeom>
          <a:noFill/>
        </p:spPr>
        <p:txBody>
          <a:bodyPr wrap="square" rtlCol="0">
            <a:spAutoFit/>
          </a:bodyPr>
          <a:lstStyle/>
          <a:p>
            <a:r>
              <a:rPr lang="de-DE" sz="2000" dirty="0"/>
              <a:t>Macht und Meinung</a:t>
            </a:r>
          </a:p>
        </p:txBody>
      </p:sp>
      <p:sp>
        <p:nvSpPr>
          <p:cNvPr id="15" name="Textfeld 14"/>
          <p:cNvSpPr txBox="1"/>
          <p:nvPr/>
        </p:nvSpPr>
        <p:spPr>
          <a:xfrm>
            <a:off x="433388" y="3795886"/>
            <a:ext cx="3818284" cy="400110"/>
          </a:xfrm>
          <a:prstGeom prst="rect">
            <a:avLst/>
          </a:prstGeom>
          <a:noFill/>
        </p:spPr>
        <p:txBody>
          <a:bodyPr wrap="square" rtlCol="0">
            <a:spAutoFit/>
          </a:bodyPr>
          <a:lstStyle/>
          <a:p>
            <a:r>
              <a:rPr lang="de-DE" sz="2000" dirty="0"/>
              <a:t>Vielfalt, Denken ohne Grenzen</a:t>
            </a:r>
          </a:p>
        </p:txBody>
      </p:sp>
      <p:sp>
        <p:nvSpPr>
          <p:cNvPr id="16" name="Textfeld 15"/>
          <p:cNvSpPr txBox="1"/>
          <p:nvPr/>
        </p:nvSpPr>
        <p:spPr>
          <a:xfrm>
            <a:off x="5196508" y="3875364"/>
            <a:ext cx="3492152" cy="400110"/>
          </a:xfrm>
          <a:prstGeom prst="rect">
            <a:avLst/>
          </a:prstGeom>
          <a:noFill/>
        </p:spPr>
        <p:txBody>
          <a:bodyPr wrap="square" rtlCol="0">
            <a:spAutoFit/>
          </a:bodyPr>
          <a:lstStyle/>
          <a:p>
            <a:r>
              <a:rPr lang="de-DE" sz="2000" dirty="0"/>
              <a:t>Regeln und Dogmen</a:t>
            </a:r>
          </a:p>
        </p:txBody>
      </p:sp>
    </p:spTree>
    <p:extLst>
      <p:ext uri="{BB962C8B-B14F-4D97-AF65-F5344CB8AC3E}">
        <p14:creationId xmlns:p14="http://schemas.microsoft.com/office/powerpoint/2010/main" val="210312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755576" y="195486"/>
            <a:ext cx="7772400" cy="21602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C6168D"/>
                </a:solidFill>
                <a:latin typeface="Calibri" panose="020F0502020204030204" pitchFamily="34" charset="0"/>
                <a:ea typeface="+mj-ea"/>
                <a:cs typeface="+mj-cs"/>
              </a:defRPr>
            </a:lvl1pPr>
          </a:lstStyle>
          <a:p>
            <a:pPr algn="ctr"/>
            <a:r>
              <a:rPr lang="de-DE" sz="8800" b="1" dirty="0">
                <a:latin typeface="Agency FB" panose="020B0503020202020204" pitchFamily="34" charset="0"/>
              </a:rPr>
              <a:t>Los geht‘s !</a:t>
            </a:r>
          </a:p>
        </p:txBody>
      </p:sp>
      <p:sp>
        <p:nvSpPr>
          <p:cNvPr id="4" name="Rechteck 3"/>
          <p:cNvSpPr/>
          <p:nvPr/>
        </p:nvSpPr>
        <p:spPr>
          <a:xfrm>
            <a:off x="-324544" y="2715766"/>
            <a:ext cx="9793088" cy="3024336"/>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5" name="Textfeld 4"/>
          <p:cNvSpPr txBox="1"/>
          <p:nvPr/>
        </p:nvSpPr>
        <p:spPr>
          <a:xfrm>
            <a:off x="179512" y="3213432"/>
            <a:ext cx="8784976" cy="769441"/>
          </a:xfrm>
          <a:prstGeom prst="rect">
            <a:avLst/>
          </a:prstGeom>
          <a:noFill/>
        </p:spPr>
        <p:txBody>
          <a:bodyPr wrap="square" rtlCol="0">
            <a:spAutoFit/>
          </a:bodyPr>
          <a:lstStyle/>
          <a:p>
            <a:pPr algn="ctr"/>
            <a:r>
              <a:rPr lang="de-DE" sz="4400" b="1" dirty="0">
                <a:latin typeface="Agency FB" panose="020B0503020202020204" pitchFamily="34" charset="0"/>
              </a:rPr>
              <a:t>Zeit für eine kleine Veränderung…</a:t>
            </a:r>
          </a:p>
        </p:txBody>
      </p:sp>
    </p:spTree>
    <p:extLst>
      <p:ext uri="{BB962C8B-B14F-4D97-AF65-F5344CB8AC3E}">
        <p14:creationId xmlns:p14="http://schemas.microsoft.com/office/powerpoint/2010/main" val="2383963979"/>
      </p:ext>
    </p:extLst>
  </p:cSld>
  <p:clrMapOvr>
    <a:masterClrMapping/>
  </p:clrMapOvr>
</p:sld>
</file>

<file path=ppt/theme/theme1.xml><?xml version="1.0" encoding="utf-8"?>
<a:theme xmlns:a="http://schemas.openxmlformats.org/drawingml/2006/main" name="Präsentatio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Präsentation1</Template>
  <TotalTime>0</TotalTime>
  <Words>2174</Words>
  <Application>Microsoft Office PowerPoint</Application>
  <PresentationFormat>Bildschirmpräsentation (16:9)</PresentationFormat>
  <Paragraphs>259</Paragraphs>
  <Slides>26</Slides>
  <Notes>26</Notes>
  <HiddenSlides>5</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26</vt:i4>
      </vt:variant>
    </vt:vector>
  </HeadingPairs>
  <TitlesOfParts>
    <vt:vector size="34" baseType="lpstr">
      <vt:lpstr>Agency FB</vt:lpstr>
      <vt:lpstr>Agfa Rotis Semi Serif</vt:lpstr>
      <vt:lpstr>Arial</vt:lpstr>
      <vt:lpstr>Calibri</vt:lpstr>
      <vt:lpstr>Courier New</vt:lpstr>
      <vt:lpstr>Old English Text MT</vt:lpstr>
      <vt:lpstr>Wingdings</vt:lpstr>
      <vt:lpstr>Präsentation1</vt:lpstr>
      <vt:lpstr>Das haben wir schon immer so gemacht!</vt:lpstr>
      <vt:lpstr>PowerPoint-Präsentation</vt:lpstr>
      <vt:lpstr>Innovation…</vt:lpstr>
      <vt:lpstr>Innovation…</vt:lpstr>
      <vt:lpstr>Innovation…</vt:lpstr>
      <vt:lpstr>Innovation…</vt:lpstr>
      <vt:lpstr>Innovation…</vt:lpstr>
      <vt:lpstr>Innovation…</vt:lpstr>
      <vt:lpstr>PowerPoint-Präsentation</vt:lpstr>
      <vt:lpstr>Veränderung passiert im Gehirn.</vt:lpstr>
      <vt:lpstr>Lernen ist immer emotional.</vt:lpstr>
      <vt:lpstr>Veränderung ist ein Lernprozess.</vt:lpstr>
      <vt:lpstr>PowerPoint-Präsentation</vt:lpstr>
      <vt:lpstr>PowerPoint-Präsentation</vt:lpstr>
      <vt:lpstr>Veränderung braucht drei Qualitäten.</vt:lpstr>
      <vt:lpstr>Visionen verändert das gesamte Spiel.</vt:lpstr>
      <vt:lpstr>Visionen brauchen Konsequenz.</vt:lpstr>
      <vt:lpstr>PowerPoint-Präsentation</vt:lpstr>
      <vt:lpstr>Ja zur „Macht“-Frage. </vt:lpstr>
      <vt:lpstr>Handeln Sie! Sonst werden Sie behandelt.</vt:lpstr>
      <vt:lpstr>Und wenn etwas nicht funktioniert…</vt:lpstr>
      <vt:lpstr>PowerPoint-Präsentation</vt:lpstr>
      <vt:lpstr>Innovation kann man üben</vt:lpstr>
      <vt:lpstr>Umgang mit Widerständen</vt:lpstr>
      <vt:lpstr>„Das haben wir schon immer so gemacht“</vt:lpstr>
      <vt:lpstr>PowerPoint-Präsentation</vt:lpstr>
    </vt:vector>
  </TitlesOfParts>
  <Company>AfJ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Ute Markel</dc:creator>
  <cp:lastModifiedBy>Heilmann Sebastian</cp:lastModifiedBy>
  <cp:revision>94</cp:revision>
  <cp:lastPrinted>2018-09-25T09:04:50Z</cp:lastPrinted>
  <dcterms:created xsi:type="dcterms:W3CDTF">2017-09-15T07:44:21Z</dcterms:created>
  <dcterms:modified xsi:type="dcterms:W3CDTF">2023-03-06T14:33:09Z</dcterms:modified>
</cp:coreProperties>
</file>